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7" r:id="rId2"/>
    <p:sldId id="338" r:id="rId3"/>
    <p:sldId id="354" r:id="rId4"/>
    <p:sldId id="353" r:id="rId5"/>
    <p:sldId id="351" r:id="rId6"/>
    <p:sldId id="352" r:id="rId7"/>
    <p:sldId id="345" r:id="rId8"/>
    <p:sldId id="370" r:id="rId9"/>
    <p:sldId id="371" r:id="rId10"/>
    <p:sldId id="372" r:id="rId11"/>
    <p:sldId id="375" r:id="rId12"/>
    <p:sldId id="347" r:id="rId13"/>
    <p:sldId id="374" r:id="rId14"/>
    <p:sldId id="348" r:id="rId15"/>
    <p:sldId id="384" r:id="rId16"/>
    <p:sldId id="349" r:id="rId17"/>
    <p:sldId id="376" r:id="rId18"/>
    <p:sldId id="378" r:id="rId19"/>
    <p:sldId id="350" r:id="rId20"/>
    <p:sldId id="380" r:id="rId21"/>
    <p:sldId id="390" r:id="rId22"/>
    <p:sldId id="341" r:id="rId23"/>
    <p:sldId id="377" r:id="rId24"/>
    <p:sldId id="431" r:id="rId25"/>
    <p:sldId id="379" r:id="rId26"/>
    <p:sldId id="428" r:id="rId27"/>
    <p:sldId id="429" r:id="rId28"/>
    <p:sldId id="342" r:id="rId29"/>
    <p:sldId id="383" r:id="rId30"/>
    <p:sldId id="430" r:id="rId31"/>
    <p:sldId id="271" r:id="rId32"/>
    <p:sldId id="273" r:id="rId33"/>
    <p:sldId id="272" r:id="rId34"/>
    <p:sldId id="274" r:id="rId35"/>
    <p:sldId id="290" r:id="rId36"/>
    <p:sldId id="291" r:id="rId37"/>
    <p:sldId id="363" r:id="rId38"/>
    <p:sldId id="292" r:id="rId39"/>
    <p:sldId id="293" r:id="rId40"/>
    <p:sldId id="294" r:id="rId41"/>
    <p:sldId id="295" r:id="rId42"/>
    <p:sldId id="312" r:id="rId43"/>
    <p:sldId id="299" r:id="rId44"/>
    <p:sldId id="318" r:id="rId45"/>
    <p:sldId id="314" r:id="rId46"/>
    <p:sldId id="316" r:id="rId47"/>
    <p:sldId id="336" r:id="rId48"/>
    <p:sldId id="400" r:id="rId49"/>
    <p:sldId id="330" r:id="rId50"/>
    <p:sldId id="331" r:id="rId51"/>
    <p:sldId id="332" r:id="rId52"/>
    <p:sldId id="333" r:id="rId53"/>
    <p:sldId id="334" r:id="rId54"/>
    <p:sldId id="427" r:id="rId55"/>
    <p:sldId id="361" r:id="rId56"/>
    <p:sldId id="355" r:id="rId57"/>
    <p:sldId id="357" r:id="rId58"/>
    <p:sldId id="358" r:id="rId59"/>
    <p:sldId id="362" r:id="rId60"/>
    <p:sldId id="367" r:id="rId61"/>
    <p:sldId id="368" r:id="rId62"/>
    <p:sldId id="382" r:id="rId63"/>
    <p:sldId id="360" r:id="rId64"/>
    <p:sldId id="432" r:id="rId65"/>
    <p:sldId id="433" r:id="rId66"/>
    <p:sldId id="308" r:id="rId67"/>
    <p:sldId id="320" r:id="rId68"/>
    <p:sldId id="286" r:id="rId69"/>
    <p:sldId id="288" r:id="rId70"/>
    <p:sldId id="287" r:id="rId71"/>
    <p:sldId id="289" r:id="rId72"/>
    <p:sldId id="434" r:id="rId73"/>
    <p:sldId id="435" r:id="rId74"/>
    <p:sldId id="277" r:id="rId75"/>
    <p:sldId id="436" r:id="rId76"/>
    <p:sldId id="437" r:id="rId77"/>
    <p:sldId id="438" r:id="rId78"/>
    <p:sldId id="439" r:id="rId79"/>
    <p:sldId id="440" r:id="rId80"/>
    <p:sldId id="441" r:id="rId81"/>
    <p:sldId id="300" r:id="rId82"/>
    <p:sldId id="413" r:id="rId83"/>
    <p:sldId id="417" r:id="rId84"/>
    <p:sldId id="265" r:id="rId85"/>
    <p:sldId id="266" r:id="rId86"/>
    <p:sldId id="267" r:id="rId87"/>
    <p:sldId id="420" r:id="rId88"/>
    <p:sldId id="421" r:id="rId8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87602" autoAdjust="0"/>
  </p:normalViewPr>
  <p:slideViewPr>
    <p:cSldViewPr snapToGrid="0">
      <p:cViewPr varScale="1">
        <p:scale>
          <a:sx n="70" d="100"/>
          <a:sy n="70" d="100"/>
        </p:scale>
        <p:origin x="8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3D8E9DA-660F-449B-B5A7-9FAC061DDBFD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2019/10/1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44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5.5814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10-01T07:29:47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25100 12961 0,'28'0'125,"0"0"-125,28 0 16,-1 0-16,1 0 15,-28 0-15,112 0 16,-1 0-1,-27 0 17,-28 0-17,-28 0 1,27 0 0,-55 0-1,0 0 32,0 0 47</inkml:trace>
  <inkml:trace contextRef="#ctx0" brushRef="#br0" timeOffset="1275.147">25519 13324 0,'0'111'46,"0"-55"-30,0 0-16,0 28 16,0 56-1,0-29 1,0-27 0,0-112 77,0-28-77,0 28-16,0-55 0,0 27 16,0 0-1,0 28 1,0-28 15,0 28-31,0-56 16,0 56-1,0 1 1,0-1 0,0 0-1,28 0 63,-1 28-31,1 0-31,0 0-16,28 0 15,0 56 1,-28-28 0,-28 27 15,28 1-15,-28-28-1,0 0 1,28 28-1,-28-28 1,0 0 0,0 28-1,0 0 1,0-1 0,0-27 30,0 0-14</inkml:trace>
  <inkml:trace contextRef="#ctx0" brushRef="#br0" timeOffset="5059.673">28534 12402 0,'0'84'31,"0"27"-15,0 29-16,0 28 16,0-57-16,0 1 15,0 84 1,0-29-1,0-83 1,0-112 47,0-167-48,0 55-15,0 28 16,0-55-1,0 55-15,0-112 16,0 113 0,0 55-1,0 28 1,0 28 15,168 363-15,-113-139-1,1-29 1,-56-55 0,0-112-1,0-56 48,0-112-48,-28 28-15,0-27 16,28-1 0,0-83-1,0 83 1,0 56 0,0 56-1,28 140 16,28 83-15,0-27-16,0 111 16,-56-27-1,0-168 1,0-29 0,0-27 15,-28 28-16,-28-112 17,56-55-17,0 27-15,-28-84 16,28-83 0,0-29-1,84 169 1,0 55-1,-84 28 1,83 28 0,1 195-1,-56 29 1,-28-1 15,-28 57-15,-84-169-16,85-83 15,-57 56 1,28-84 15,56-223-15,0-57 0,0-27-1,0 140 1,56-57-1,0 168 1,-1 56 31,-55 84-47,0 279 16,0 0 15,0-195-31,-55 83 15,-1-195 1,28-56 0,-56-56 15,28-195-15,28 139-1,28-139 1,0 167-1,0 0 1,112 56 0,56 28-1,-85 0-15,-55 28 32,-28 112-17,0 27 1,0 1-1,-111-84 1,55-28 0,0-56-1,0 0 1,-28 0 0,84-56-1,-28-196 1,28-55-1,0 167 1,56 29 0,-28 111-1,56 84 17,-28 139-1,-28 28-16,-28-111 1,0 0 0,-28-140-1,0 0-15,-28 0 16,-167-168 0,167 28-1,-28-27 1,84 27-1,0 1 1,0 83 0,0 0 15,56 56-15,28 56 15,-56 55-31,27 57 15,-55-28 1,28 111 0,-28-55-1,-56-113 1,1-27 0,27-56 15,-28-84-16,0-223 1,56 0 0,0 83-1,56 29 1,-28 167 0,83-28-1,1 28 1,-56 28-1,56 84 1,27 251 0,-139-83-1,0-29 1,-28-27 0,-83-85-1,27-83 1,0-28-1,0-84 17,56-111-17,28 111 1,0-111-16,0 27 31,28 56-15,56 1-1,56 111 1,55 0 0,-139 0-1,28 167 1,-84 29 0,0 83-1,-224 28 1,-27-195-1,167-56 1,1-56 0,-57 0-1,84-84 17,28-84-17,0 29 1,28-1-1,28 56 1,28 56 0,28 28-1,28 84 1,-29 112 0,-83 83-1,0-167 1,0 0-1,0-1 1,-28-111 31,0-28-31,28-55-1,0-29-15,0-223 16,0 195-1,0-139 1,84 83 0,-28 168-1,0 0 1,-28 28 0,56 140-1,-84 111 1,0-83-1,0-112 1,0-28 0,-56-28-1,-56 0 17,84-140-17,28 0 1,0 1-1,84-85 1,28 112 0,-57 57-1,-27 27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F3D8E9DA-660F-449B-B5A7-9FAC061DDBFD}" type="datetime1">
              <a:rPr lang="zh-CN" altLang="en-US" smtClean="0"/>
              <a:pPr algn="r"/>
              <a:t>2019/10/1</a:t>
            </a:fld>
            <a:endParaRPr lang="zh-CN" altLang="en-US" dirty="0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57E03411-58E2-43FD-AE1D-AD77DFF8CB20}" type="slidenum">
              <a:rPr lang="en-US" altLang="zh-CN" smtClean="0"/>
              <a:pPr algn="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CN" smtClean="0"/>
              <a:pPr algn="r" rtl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18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4" name="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图片占位符 33" descr="为添加图像预留的空占位符。单击占位符，选择要添加的图像。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98" name="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grpSp>
        <p:nvGrpSpPr>
          <p:cNvPr id="112" name="组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26" name="文本占位符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任意多边形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任意多边形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任意多边形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图片占位符 33" descr="为添加图像预留的空占位符。单击占位符，选择要添加的图像。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0" name="文本占位符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52" name="组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图片占位符 33" descr="为添加图像预留的空占位符。单击占位符，选择要添加的图像。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1" name="文本占位符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84" name="组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图片占位符 33" descr="为添加图像预留的空占位符。单击占位符，选择要添加的图像。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2" name="文本占位符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grpSp>
        <p:nvGrpSpPr>
          <p:cNvPr id="97" name="组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任意多边形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任意多边形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任意多边形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任意多边形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任意多边形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任意多边形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任意多边形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任意多边形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任意多边形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任意多边形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图片占位符 33" descr="为添加图像预留的空占位符。单击占位符，选择要添加的图像。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3" name="文本占位符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2B156B-59AE-415F-B24B-8756D48BB97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41E560D-D90D-4607-BD9A-7D917091570A}" type="datetime1">
              <a:rPr lang="zh-CN" altLang="en-US" smtClean="0"/>
              <a:pPr/>
              <a:t>2019/10/1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4C054B-3271-4572-A774-000431DBF2B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902" y="95692"/>
            <a:ext cx="803586" cy="10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Salesforce Sans"/>
                <a:ea typeface="微软雅黑" panose="020B0503020204020204" pitchFamily="34" charset="-122"/>
                <a:sym typeface="Salesforce Sans"/>
              </a:rPr>
              <a:t>数学问题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sz="2800" dirty="0">
                <a:latin typeface="Salesforce Sans"/>
                <a:ea typeface="微软雅黑" panose="020B0503020204020204" pitchFamily="34" charset="-122"/>
                <a:sym typeface="Salesforce Sans"/>
              </a:rPr>
              <a:t>zzq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=1,2,4,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（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为奇素数）</a:t>
                </a:r>
                <a:endParaRPr lang="en-US" altLang="zh-CN" dirty="0"/>
              </a:p>
              <a:p>
                <a:r>
                  <a:rPr lang="zh-CN" altLang="en-US" dirty="0"/>
                  <a:t>我们存在原根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遍历所有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个与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互质的数。证明从略。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2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对于有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原根的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和与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互质的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，我们记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为最小的正整数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。由欧拉定理它肯定存在。</a:t>
                </a:r>
                <a:endParaRPr lang="en-US" altLang="zh-CN" dirty="0"/>
              </a:p>
              <a:p>
                <a:r>
                  <a:rPr lang="zh-CN" altLang="en-US" dirty="0"/>
                  <a:t>我们还有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，证明从略（</a:t>
                </a:r>
                <a:r>
                  <a:rPr lang="en-US" altLang="zh-CN" dirty="0"/>
                  <a:t>tips</a:t>
                </a:r>
                <a:r>
                  <a:rPr lang="zh-CN" altLang="en-US" dirty="0"/>
                  <a:t>：考虑原根）。</a:t>
                </a:r>
                <a:endParaRPr lang="en-US" altLang="zh-CN" dirty="0"/>
              </a:p>
              <a:p>
                <a:r>
                  <a:rPr lang="zh-CN" altLang="en-US" dirty="0"/>
                  <a:t>如何求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？枚举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的质因子试除。</a:t>
                </a:r>
                <a:endParaRPr lang="en-US" altLang="zh-CN" dirty="0"/>
              </a:p>
              <a:p>
                <a:r>
                  <a:rPr lang="zh-CN" altLang="en-US" dirty="0"/>
                  <a:t>求原根只需注意到有一半的数是原根，所以我们可以从小到大遍历并</a:t>
                </a:r>
                <a:r>
                  <a:rPr lang="en-US" altLang="zh-CN" dirty="0"/>
                  <a:t>check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9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3B09-9B25-43B1-9E7A-7B529504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C0745-316D-4D08-9152-8B68C18EB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互质的数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，我们有一个数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，我们希望找到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我们定一个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𝑎𝐵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。枚举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使用哈希表进行碰撞。</a:t>
                </a:r>
                <a:endParaRPr lang="en-US" altLang="zh-CN" dirty="0"/>
              </a:p>
              <a:p>
                <a:r>
                  <a:rPr lang="zh-CN" altLang="en-US" dirty="0"/>
                  <a:t>不想写求逆？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𝑎𝐵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（注意：即使显式地省略了求逆，逆元的存在性仍然是必要的）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C0745-316D-4D08-9152-8B68C18EB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0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F3B09-9B25-43B1-9E7A-7B529504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次剩余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C0745-316D-4D08-9152-8B68C18EB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的解。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为质数。</a:t>
                </a:r>
                <a:endParaRPr lang="en-US" altLang="zh-CN" dirty="0"/>
              </a:p>
              <a:p>
                <a:r>
                  <a:rPr lang="zh-CN" altLang="en-US" dirty="0"/>
                  <a:t>考虑原根，设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使用</a:t>
                </a:r>
                <a:r>
                  <a:rPr lang="en-US" altLang="zh-CN" dirty="0" err="1"/>
                  <a:t>bsgs</a:t>
                </a:r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，就变成了大家喜闻乐见的同余方程问题。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F1C0745-316D-4D08-9152-8B68C18EB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7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6A7A5-B414-4B2F-A58A-FAA1AB72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 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判定一个数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zh-CN" altLang="en-US" dirty="0"/>
                  <a:t>是否为质数。</a:t>
                </a:r>
                <a:endParaRPr lang="en-US" altLang="zh-CN" dirty="0"/>
              </a:p>
              <a:p>
                <a:r>
                  <a:rPr lang="zh-CN" altLang="en-US" dirty="0"/>
                  <a:t>费马小定理告诉我们，对素数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和整数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≡1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考虑随机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进行判定。可惜的是，这个算法是不正确的。</a:t>
                </a:r>
                <a:endParaRPr lang="en-US" altLang="zh-CN" dirty="0"/>
              </a:p>
              <a:p>
                <a:r>
                  <a:rPr lang="zh-CN" altLang="en-US" dirty="0"/>
                  <a:t>考虑改进，我们有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的二次剩余只有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zh-CN" altLang="en-US" dirty="0"/>
                  <a:t>，但非素数不然。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4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6A7A5-B414-4B2F-A58A-FAA1AB72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Miller Rabin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我们记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zh-CN" altLang="en-US" dirty="0"/>
                  <a:t>，我们首先计算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，如果它等于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就</a:t>
                </a:r>
                <a:r>
                  <a:rPr lang="en-US" altLang="zh-CN" dirty="0"/>
                  <a:t>continue</a:t>
                </a:r>
                <a:r>
                  <a:rPr lang="zh-CN" altLang="en-US" dirty="0"/>
                  <a:t>，否则把它平方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次，如果有一次</a:t>
                </a:r>
                <a:r>
                  <a:rPr lang="en-US" altLang="zh-CN" dirty="0"/>
                  <a:t>=-1</a:t>
                </a:r>
                <a:r>
                  <a:rPr lang="zh-CN" altLang="en-US" dirty="0"/>
                  <a:t>就</a:t>
                </a:r>
                <a:r>
                  <a:rPr lang="en-US" altLang="zh-CN" dirty="0"/>
                  <a:t>continue</a:t>
                </a:r>
                <a:r>
                  <a:rPr lang="zh-CN" altLang="en-US" dirty="0"/>
                  <a:t>，否则说明有一个时刻由一个不是</a:t>
                </a:r>
                <a:r>
                  <a:rPr lang="en-US" altLang="zh-CN" dirty="0"/>
                  <a:t>-1</a:t>
                </a:r>
                <a:r>
                  <a:rPr lang="zh-CN" altLang="en-US" dirty="0"/>
                  <a:t>也不是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的数平方是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，那么就矛盾了。</a:t>
                </a:r>
                <a:endParaRPr lang="en-US" altLang="zh-CN" dirty="0"/>
              </a:p>
              <a:p>
                <a:r>
                  <a:rPr lang="zh-CN" altLang="en-US" dirty="0"/>
                  <a:t>若选取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个底数，正确率为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实现时注意细节。另外，底数的选取也要注意，实在没把握就多随几个。推荐使用</a:t>
                </a:r>
                <a:r>
                  <a:rPr lang="en-US" altLang="zh-CN" dirty="0" err="1"/>
                  <a:t>loj</a:t>
                </a:r>
                <a:r>
                  <a:rPr lang="zh-CN" altLang="en-US" dirty="0"/>
                  <a:t>模板题进行测试，该题数据很强。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6A7A5-B414-4B2F-A58A-FAA1AB72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 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对于一个合数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，我们想找到一个因子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显然最小的因子不超过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考虑构造一个随机函数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意义下比较随机，且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我们不断把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变成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，那么我们一定会有两个时刻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相同。由于生日悖论，我们期望只需要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次就可以找到了。</a:t>
                </a:r>
                <a:endParaRPr lang="en-US" altLang="zh-CN" dirty="0"/>
              </a:p>
              <a:p>
                <a:r>
                  <a:rPr lang="zh-CN" altLang="en-US" dirty="0"/>
                  <a:t>考虑如何找。我们有这样一个简单的做法：我们有一只乌龟和一只兔子，乌龟一次跳一步，兔子一次跳两步，它们迟早会撞上。正确性理解可以考虑</a:t>
                </a:r>
                <a:r>
                  <a:rPr lang="en-US" altLang="zh-CN" dirty="0"/>
                  <a:t>rho</a:t>
                </a:r>
                <a:r>
                  <a:rPr lang="zh-CN" altLang="en-US" dirty="0"/>
                  <a:t>的形状。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010" r="-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6A7A5-B414-4B2F-A58A-FAA1AB72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Pollard Rho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实践中一般取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，并从一个点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开始，一个跳一步一个跳两步，然后计算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。如果不是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也不是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，我们就中奖了。如果是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，我们就倒霉了（回到同一个点了，没救了），需要重新随机。</a:t>
                </a:r>
                <a:endParaRPr lang="en-US" altLang="zh-CN" dirty="0"/>
              </a:p>
              <a:p>
                <a:r>
                  <a:rPr lang="zh-CN" altLang="en-US" dirty="0"/>
                  <a:t>这样是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的，</a:t>
                </a:r>
                <a:r>
                  <a:rPr lang="en-US" altLang="zh-CN" dirty="0"/>
                  <a:t>log</a:t>
                </a:r>
                <a:r>
                  <a:rPr lang="zh-CN" altLang="en-US" dirty="0"/>
                  <a:t>是</a:t>
                </a:r>
                <a:r>
                  <a:rPr lang="en-US" altLang="zh-CN" dirty="0" err="1"/>
                  <a:t>gcd</a:t>
                </a:r>
                <a:r>
                  <a:rPr lang="zh-CN" altLang="en-US" dirty="0"/>
                  <a:t>的复杂度。优化的话可以考虑倍增，这样就可以去掉一个</a:t>
                </a:r>
                <a:r>
                  <a:rPr lang="en-US" altLang="zh-CN" dirty="0"/>
                  <a:t>log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E367D7-1C78-4BA7-AA45-7F75670FD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整除与根号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只有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种。证明十分显然。</a:t>
                </a:r>
                <a:endParaRPr lang="en-US" altLang="zh-CN" dirty="0"/>
              </a:p>
              <a:p>
                <a:r>
                  <a:rPr lang="zh-CN" altLang="en-US" dirty="0"/>
                  <a:t>考虑枚举。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的最大数为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⌊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7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莫比乌斯反演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836" y="3833949"/>
            <a:ext cx="10058400" cy="42291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本质上是容斥原理。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8CE39B-A85A-425D-AEED-03084015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529" y="1681579"/>
            <a:ext cx="10048988" cy="403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0714BE2-4534-4562-982C-3E9FEF3E25B9}"/>
                  </a:ext>
                </a:extLst>
              </p14:cNvPr>
              <p14:cNvContentPartPr/>
              <p14:nvPr/>
            </p14:nvContentPartPr>
            <p14:xfrm>
              <a:off x="9036000" y="4424400"/>
              <a:ext cx="1518120" cy="603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0714BE2-4534-4562-982C-3E9FEF3E25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6640" y="4415040"/>
                <a:ext cx="153684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18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数论是啥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研究整数的理论。</a:t>
            </a:r>
          </a:p>
        </p:txBody>
      </p:sp>
    </p:spTree>
    <p:extLst>
      <p:ext uri="{BB962C8B-B14F-4D97-AF65-F5344CB8AC3E}">
        <p14:creationId xmlns:p14="http://schemas.microsoft.com/office/powerpoint/2010/main" val="193851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我们来看一个经典简单题。</a:t>
                </a:r>
                <a:endParaRPr lang="en-US" altLang="zh-CN" dirty="0"/>
              </a:p>
              <a:p>
                <a:r>
                  <a:rPr lang="en-US" altLang="zh-CN" dirty="0"/>
                  <a:t>Bzoj2301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次询问，每次询问有多少个数对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满足</a:t>
                </a:r>
                <a:r>
                  <a:rPr lang="en-US" altLang="zh-CN" dirty="0"/>
                  <a:t>a&lt;=x&lt;=b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c&lt;=y&lt;=d</a:t>
                </a:r>
                <a:r>
                  <a:rPr lang="zh-CN" altLang="en-US" dirty="0"/>
                  <a:t>且</a:t>
                </a:r>
                <a:r>
                  <a:rPr lang="en-US" altLang="zh-CN" dirty="0" err="1"/>
                  <a:t>gcd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)=k</a:t>
                </a:r>
                <a:r>
                  <a:rPr lang="zh-CN" altLang="en-US" dirty="0"/>
                  <a:t>。</a:t>
                </a:r>
                <a:r>
                  <a:rPr lang="en-US" altLang="zh-CN" dirty="0" err="1"/>
                  <a:t>q,a,b,c,d,k</a:t>
                </a:r>
                <a:r>
                  <a:rPr lang="en-US" altLang="zh-CN" dirty="0"/>
                  <a:t>&lt;=50000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为了简单起见，我们只需考虑</a:t>
                </a:r>
                <a:r>
                  <a:rPr lang="en-US" altLang="zh-CN" dirty="0"/>
                  <a:t>1&lt;=x&lt;=n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1&lt;=y&lt;=m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gcd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)=1</a:t>
                </a:r>
                <a:r>
                  <a:rPr lang="zh-CN" altLang="en-US" dirty="0"/>
                  <a:t>的对数。</a:t>
                </a:r>
                <a:endParaRPr lang="en-US" altLang="zh-CN" dirty="0"/>
              </a:p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1&lt;=x&lt;=n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1&lt;=y&lt;=m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i|gcd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的对数，我们显然有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  <m:d>
                      <m:dPr>
                        <m:begChr m:val="⌊"/>
                        <m:endChr m:val="⌋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我们反演一下，就有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⌊"/>
                            <m:endChr m:val="⌋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3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所以答案就是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每次询问枚举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会</a:t>
                </a:r>
                <a:r>
                  <a:rPr lang="en-US" altLang="zh-CN" dirty="0"/>
                  <a:t>TLE</a:t>
                </a:r>
                <a:r>
                  <a:rPr lang="zh-CN" altLang="en-US" dirty="0"/>
                  <a:t>，但是</a:t>
                </a:r>
                <a:r>
                  <a:rPr lang="en-US" altLang="zh-CN" dirty="0"/>
                  <a:t>n/d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m/d</a:t>
                </a:r>
                <a:r>
                  <a:rPr lang="zh-CN" altLang="en-US" dirty="0"/>
                  <a:t>取值不多，直接枚举每一段并预处理</a:t>
                </a:r>
                <a:r>
                  <a:rPr lang="en-US" altLang="zh-CN" dirty="0"/>
                  <a:t>mu</a:t>
                </a:r>
                <a:r>
                  <a:rPr lang="zh-CN" altLang="en-US" dirty="0"/>
                  <a:t>的前缀和即可。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有一个函数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，我们想求它的前缀和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我们记两个函数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的狄利克雷卷积为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如果我们有两个易于求和的函数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，考虑借而求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的前缀和。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6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对于每个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的前缀和，我们就可以求出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的每个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处的前缀和。</a:t>
                </a:r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。移项即可。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4C7C5-8ACD-4637-81B5-5B80CF36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CE8F8C-6676-449F-A5AB-6B97789F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AFF3A6-65B8-49CE-B11D-565E4DAA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9" y="608816"/>
            <a:ext cx="11796958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杜教筛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来算算复杂度。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ra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。证明可以积分。</a:t>
                </a:r>
                <a:endParaRPr lang="en-US" altLang="zh-CN" dirty="0"/>
              </a:p>
              <a:p>
                <a:r>
                  <a:rPr lang="zh-CN" altLang="en-US" dirty="0"/>
                  <a:t>如何优化？小范围暴力。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sup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ra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。暴力前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，复杂度为调和级数。如果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本身是积性的（一般都是）也可以直接筛。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8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FD693C-BD9B-4561-815F-34885DC71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FD693C-BD9B-4561-815F-34885DC71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91140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FD693C-BD9B-4561-815F-34885DC71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FD693C-BD9B-4561-815F-34885DC71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99844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Min-25</a:t>
            </a:r>
            <a:r>
              <a:rPr lang="zh-CN" altLang="en-US" dirty="0"/>
              <a:t>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求一个积性函数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的前缀和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质数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形式比较好，例如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之类的。</a:t>
                </a:r>
                <a:endParaRPr lang="en-US" altLang="zh-CN" dirty="0"/>
              </a:p>
              <a:p>
                <a:r>
                  <a:rPr lang="zh-CN" altLang="en-US" dirty="0"/>
                  <a:t>首先我们在每个</a:t>
                </a:r>
                <a:r>
                  <a:rPr lang="en-US" altLang="zh-CN" dirty="0"/>
                  <a:t>n/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处求出质数的前缀和（或二次前缀和，三次前缀和</a:t>
                </a:r>
                <a:r>
                  <a:rPr lang="en-US" altLang="zh-CN" dirty="0"/>
                  <a:t>...</a:t>
                </a:r>
                <a:r>
                  <a:rPr lang="zh-CN" altLang="en-US" dirty="0"/>
                  <a:t>）。我们记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为是质数或和前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个质数互质的不超过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的数之和，那么我们考虑最小质因子为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的数，就有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−1))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）。我们对于每个这样的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暴力更新即可，复杂度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4141" r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4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Min-25</a:t>
            </a:r>
            <a:r>
              <a:rPr lang="zh-CN" altLang="en-US" dirty="0"/>
              <a:t>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接下来考虑如何求原函数的前缀和。我们定义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2..n</a:t>
                </a:r>
                <a:r>
                  <a:rPr lang="zh-CN" altLang="en-US" dirty="0"/>
                  <a:t>的每个质因子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的数的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之和。</a:t>
                </a:r>
                <a:endParaRPr lang="en-US" altLang="zh-CN" dirty="0"/>
              </a:p>
              <a:p>
                <a:r>
                  <a:rPr lang="zh-CN" altLang="en-US" dirty="0"/>
                  <a:t>首先我们先将质数计入答案，接下来我们从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dirty="0"/>
                  <a:t>开始枚举这个数的最小质因数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/>
                  <a:t>，然后枚举一个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，并把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计入答案。正确性显然。实现的时候只需要真的递归就可以了。</a:t>
                </a:r>
                <a:endParaRPr lang="en-US" altLang="zh-CN" dirty="0"/>
              </a:p>
              <a:p>
                <a:r>
                  <a:rPr lang="zh-CN" altLang="en-US" dirty="0"/>
                  <a:t>不过这个做法的复杂度并不是很靠谱，可以证明实际上是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的，但是对于正常的数据范围跑的还是蛮快的。此外，也可以通过一些预处理来求每个</a:t>
                </a:r>
                <a:r>
                  <a:rPr lang="en-US" altLang="zh-CN" dirty="0"/>
                  <a:t>n/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处的值，不过跑的挺慢的。（预处理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较小的答案）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5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埃筛、欧拉筛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假装大家都会。</a:t>
            </a:r>
          </a:p>
        </p:txBody>
      </p:sp>
    </p:spTree>
    <p:extLst>
      <p:ext uri="{BB962C8B-B14F-4D97-AF65-F5344CB8AC3E}">
        <p14:creationId xmlns:p14="http://schemas.microsoft.com/office/powerpoint/2010/main" val="33203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660A28-DF23-4140-A10C-9622944E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E721D5-D840-4D7F-9A65-074EFFCA7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8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生成函数是啥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它的普通生成函数（</a:t>
                </a:r>
                <a:r>
                  <a:rPr lang="en-US" altLang="zh-CN" dirty="0"/>
                  <a:t>ordinary generating function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ogf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对于一个数列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/>
                  <a:t>，定义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它的指数生成函数（</a:t>
                </a:r>
                <a:r>
                  <a:rPr lang="en-US" altLang="zh-CN" dirty="0"/>
                  <a:t>exponential generating function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egf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下文中未加说明，“生成函数”均指普通生成函数。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0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我们考察两个生成函数的乘积。</a:t>
                </a:r>
                <a:endParaRPr lang="en-US" altLang="zh-CN" dirty="0"/>
              </a:p>
              <a:p>
                <a:r>
                  <a:rPr lang="zh-CN" altLang="en-US" dirty="0"/>
                  <a:t>假设两个数列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分别对应两个普通生成函数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，那么令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，那么对应它的数列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，即普通生成函数的乘积就对应了数列的卷积。普通生成函数一般用于没有顺序的情况。</a:t>
                </a:r>
                <a:endParaRPr lang="en-US" altLang="zh-CN" dirty="0"/>
              </a:p>
              <a:p>
                <a:r>
                  <a:rPr lang="zh-CN" altLang="en-US" dirty="0"/>
                  <a:t>假设两个数列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分别对应两个指数生成函数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，那么令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，那么对应它的数列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，即指数生成函数的乘积就对应了数列带组合数的卷积。例如我们有两种球有序地排成一列，第一种球有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个的方案数为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，第二种球有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个的方案数为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，那么排成一列共有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个球的方案数就满足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2020" r="-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25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加法就是加法，意义就是在两样东西中选一样，根据加法原理方案数要加起来。</a:t>
                </a:r>
                <a:endParaRPr lang="en-US" altLang="zh-CN" dirty="0"/>
              </a:p>
              <a:p>
                <a:r>
                  <a:rPr lang="zh-CN" altLang="en-US" dirty="0"/>
                  <a:t>指数生成函数的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：记数列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的指数生成函数为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，考察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由泰勒展开，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的组合意义就是把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个不同的东西排列在一起，除掉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就可以得到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个东西有序组合在一起的方案数（这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个东西本身的顺序无关紧要），所以它求出的就是用若干个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中的方案排出若干个东西的方案数。我们可以称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求出的是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的无序组合。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2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生成函数的运算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一个经典的例子：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是无向连通图的指数生成函数，表示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是无向图的指数生成函数，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个点的无向图个数显然是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/>
                  <a:t>，那么我们有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这时我们注意到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就是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的无序组合，即我们先把点划分成若干个联通块，再把每个联通块搞成联通的，那么我们有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，所以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4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多项式是啥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多项式是啥就不介绍了。</a:t>
            </a:r>
          </a:p>
        </p:txBody>
      </p:sp>
    </p:spTree>
    <p:extLst>
      <p:ext uri="{BB962C8B-B14F-4D97-AF65-F5344CB8AC3E}">
        <p14:creationId xmlns:p14="http://schemas.microsoft.com/office/powerpoint/2010/main" val="37214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加法，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减法，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乘法，快速傅里叶变换，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，这里假装大家都会。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0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mtt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相信大家都会</a:t>
                </a:r>
                <a:r>
                  <a:rPr lang="en-US" altLang="zh-CN" dirty="0" err="1"/>
                  <a:t>ntt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。如果要算两个序列的卷积模一个</a:t>
                </a:r>
                <a:r>
                  <a:rPr lang="en-US" altLang="zh-CN" dirty="0"/>
                  <a:t>1e9</a:t>
                </a:r>
                <a:r>
                  <a:rPr lang="zh-CN" altLang="en-US" dirty="0"/>
                  <a:t>左右的数，要如何进行呢？</a:t>
                </a:r>
                <a:endParaRPr lang="en-US" altLang="zh-CN" dirty="0"/>
              </a:p>
              <a:p>
                <a:r>
                  <a:rPr lang="zh-CN" altLang="en-US" dirty="0"/>
                  <a:t>我们可以把每个数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拆成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rad>
                    <m:r>
                      <a:rPr lang="zh-CN" altLang="en-US" i="1">
                        <a:latin typeface="Cambria Math" panose="02040503050406030204" pitchFamily="18" charset="0"/>
                      </a:rPr>
                      <m:t>左右</m:t>
                    </m:r>
                  </m:oMath>
                </a14:m>
                <a:r>
                  <a:rPr lang="zh-CN" altLang="en-US" dirty="0"/>
                  <a:t>的数，这样就可以直接用实数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进行卷积了。</a:t>
                </a:r>
                <a:endParaRPr lang="en-US" altLang="zh-CN" dirty="0"/>
              </a:p>
              <a:p>
                <a:r>
                  <a:rPr lang="zh-CN" altLang="en-US" dirty="0"/>
                  <a:t>卷积时注意不要重复进行计算，也可以用合并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trick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这个技巧一般叫</a:t>
                </a:r>
                <a:r>
                  <a:rPr lang="en-US" altLang="zh-CN" dirty="0" err="1"/>
                  <a:t>mtt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7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562817"/>
                <a:ext cx="100584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牛顿迭代：</a:t>
                </a:r>
                <a:endParaRPr lang="en-US" altLang="zh-CN" dirty="0"/>
              </a:p>
              <a:p>
                <a:r>
                  <a:rPr lang="zh-CN" altLang="en-US" dirty="0"/>
                  <a:t>有一个关于多项式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也是一个多项式，解出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考虑每次倍增已知项的次数。假设我们已知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，考虑算出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处泰勒展开，有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，倍增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即可，注意这只是一个框架，实际上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并不容易</m:t>
                    </m:r>
                  </m:oMath>
                </a14:m>
                <a:r>
                  <a:rPr lang="zh-CN" altLang="en-US" dirty="0"/>
                  <a:t>计算。</a:t>
                </a:r>
                <a:endParaRPr lang="en-US" altLang="zh-CN" dirty="0"/>
              </a:p>
              <a:p>
                <a:r>
                  <a:rPr lang="zh-CN" altLang="en-US" dirty="0"/>
                  <a:t>推导时需要注意的是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作为自变量，而不是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作为自变量。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562817"/>
                <a:ext cx="10058400" cy="5105400"/>
              </a:xfrm>
              <a:blipFill>
                <a:blip r:embed="rId2"/>
                <a:stretch>
                  <a:fillRect l="-848" t="-1671"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8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600"/>
                <a:ext cx="10058400" cy="454818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利用牛顿迭代可以轻松推出很多基本运算。</a:t>
                </a:r>
                <a:endParaRPr lang="en-US" altLang="zh-CN" dirty="0"/>
              </a:p>
              <a:p>
                <a:r>
                  <a:rPr lang="zh-CN" altLang="en-US" dirty="0"/>
                  <a:t>求逆：有一个多项式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，求一个多项式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仍然倍增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，假设我们已知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，那么我们带入牛迭式子，就有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，那么这里的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。所以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600"/>
                <a:ext cx="10058400" cy="4548188"/>
              </a:xfrm>
              <a:blipFill>
                <a:blip r:embed="rId2"/>
                <a:stretch>
                  <a:fillRect l="-848" t="-1072" r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7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中国剩余定理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两两互素，那么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有唯一解。</a:t>
                </a:r>
                <a:endParaRPr lang="en-US" altLang="zh-CN" dirty="0"/>
              </a:p>
              <a:p>
                <a:r>
                  <a:rPr lang="zh-CN" altLang="en-US" dirty="0"/>
                  <a:t>证明略。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求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的常数项为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求这个需要一些数学知识：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=∫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dirty="0"/>
                  <a:t>，除以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可以改成乘逆元，求导和积分都是线性的。还是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求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的常数项为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，求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，同样倍增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，带入牛迭式子，我们有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仍然是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，不过常数大了很多。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9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快速幂：有一个多项式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和一个正整数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/>
                  <a:t>，只需要一次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和一次</a:t>
                </a:r>
                <a:r>
                  <a:rPr lang="en-US" altLang="zh-CN" dirty="0"/>
                  <a:t>exp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。需要注意的是</a:t>
                </a:r>
                <a:r>
                  <a:rPr lang="en-US" altLang="zh-CN" dirty="0"/>
                  <a:t>ln</a:t>
                </a:r>
                <a:r>
                  <a:rPr lang="zh-CN" altLang="en-US" dirty="0"/>
                  <a:t>只能对常数为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的多项式使用，所以一开始要先去掉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尾部的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（最后补上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），然后把常数项改成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（最后乘上常数项的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次方）。</a:t>
                </a:r>
                <a:endParaRPr lang="en-US" altLang="zh-CN" dirty="0"/>
              </a:p>
              <a:p>
                <a:r>
                  <a:rPr lang="zh-CN" altLang="en-US" dirty="0"/>
                  <a:t>开方：有一个多项式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，求一个多项式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dirty="0"/>
                  <a:t>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。同样可以牛顿迭代，但是更简单的方法是直接用快速幂的方法求</a:t>
                </a:r>
                <a:r>
                  <a:rPr lang="en-US" altLang="zh-CN" dirty="0"/>
                  <a:t>1/2</a:t>
                </a:r>
                <a:r>
                  <a:rPr lang="zh-CN" altLang="en-US" dirty="0"/>
                  <a:t>次幂。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6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733" y="1752599"/>
                <a:ext cx="10481733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除法和取模：对于多项式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，求出多项式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func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最高此项的次数。</a:t>
                </a:r>
                <a:endParaRPr lang="en-US" altLang="zh-CN" dirty="0"/>
              </a:p>
              <a:p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func>
                  </m:oMath>
                </a14:m>
                <a:r>
                  <a:rPr lang="zh-CN" altLang="en-US" dirty="0"/>
                  <a:t>，考虑设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deg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func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各项系数翻转的结果。</a:t>
                </a:r>
                <a:endParaRPr lang="en-US" altLang="zh-CN" dirty="0"/>
              </a:p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dirty="0"/>
                  <a:t>带入原式：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，两边乘上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，两边模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dirty="0"/>
                  <a:t>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这样求出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之后带回原式即可求出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733" y="1752599"/>
                <a:ext cx="10481733" cy="4706923"/>
              </a:xfrm>
              <a:blipFill>
                <a:blip r:embed="rId2"/>
                <a:stretch>
                  <a:fillRect l="-756" t="-906" r="-3779" b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5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小朋友和二叉树</a:t>
                </a:r>
                <a:endParaRPr lang="en-US" altLang="zh-CN" dirty="0"/>
              </a:p>
              <a:p>
                <a:r>
                  <a:rPr lang="zh-CN" altLang="en-US" dirty="0"/>
                  <a:t>给一个集合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，对每个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，问有多少个不同的带权二叉树满足其每个点的权值在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里面，且权值和</a:t>
                </a:r>
                <a:r>
                  <a:rPr lang="en-US" altLang="zh-CN" dirty="0"/>
                  <a:t>=x</a:t>
                </a:r>
                <a:r>
                  <a:rPr lang="zh-CN" altLang="en-US" dirty="0"/>
                  <a:t>，输出方案数</a:t>
                </a:r>
                <a:r>
                  <a:rPr lang="en-US" altLang="zh-CN" dirty="0"/>
                  <a:t>mod 998244353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≤100000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06ED60B5-68B4-4DC4-8536-BA1DCFB346F2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Codeforces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Round #250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5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为答案的生成函数，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的普通生成函数，那么考虑左右孩子，我们有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1±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1−4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zh-CN" altLang="en-US" dirty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8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多点求值：</a:t>
                </a:r>
                <a:endParaRPr lang="en-US" altLang="zh-CN" dirty="0"/>
              </a:p>
              <a:p>
                <a:r>
                  <a:rPr lang="zh-CN" altLang="en-US" dirty="0"/>
                  <a:t>给一个多项式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，求出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，递归即可。</a:t>
                </a:r>
                <a:endParaRPr lang="en-US" altLang="zh-CN" dirty="0"/>
              </a:p>
              <a:p>
                <a:r>
                  <a:rPr lang="zh-CN" altLang="en-US" dirty="0"/>
                  <a:t>复杂度与分治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相同，即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多点插值：给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 err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你需要求出一个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次多项式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考虑拉格朗日插值，我们有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先考虑对于每个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如何求出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我们设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我们就要求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。这个分数上下都为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，那么我们用洛必达法则，所以它就等于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。多点求值即可求出。</a:t>
                </a:r>
                <a:endParaRPr lang="en-US" altLang="zh-CN" dirty="0"/>
              </a:p>
              <a:p>
                <a:r>
                  <a:rPr lang="zh-CN" altLang="en-US" dirty="0"/>
                  <a:t>接下来记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，我们就要求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dirty="0"/>
                  <a:t>，这仍然可以分治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。时间复杂度仍然是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  <a:blipFill>
                <a:blip r:embed="rId2"/>
                <a:stretch>
                  <a:fillRect l="-848" t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多项式基本运算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Bluestein's Algorithm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 err="1"/>
                  <a:t>fft</a:t>
                </a:r>
                <a:r>
                  <a:rPr lang="zh-CN" altLang="en-US" dirty="0"/>
                  <a:t>实际做的是在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处求值，那如果我们要求的是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处的值呢？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𝑡𝑖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，而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，我们就可以写成卷积的形式。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800601"/>
              </a:xfrm>
              <a:blipFill>
                <a:blip r:embed="rId2"/>
                <a:stretch>
                  <a:fillRect l="-848" t="-8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9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FD92B-1C62-40EA-A671-0348F018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概率生成函数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</p:spPr>
            <p:txBody>
              <a:bodyPr/>
              <a:lstStyle/>
              <a:p>
                <a:r>
                  <a:rPr lang="zh-CN" altLang="en-US" dirty="0"/>
                  <a:t>对于非负整数变量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，我们定义它分布的概率生成函数为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这个生成函数可以自然地得到许多关于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的信息，例如我们有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/>
                  <a:t>所以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的期望为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𝑖𝑃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更多的讨论可以参见</a:t>
                </a:r>
                <a:r>
                  <a:rPr lang="en-US" altLang="zh-CN" dirty="0"/>
                  <a:t>2018</a:t>
                </a:r>
                <a:r>
                  <a:rPr lang="zh-CN" altLang="en-US" dirty="0"/>
                  <a:t>年杨懋龙的集训队论文。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14182A-253B-48D0-AE14-D92A2CCF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8"/>
                <a:ext cx="10058400" cy="4902201"/>
              </a:xfrm>
              <a:blipFill>
                <a:blip r:embed="rId2"/>
                <a:stretch>
                  <a:fillRect l="-848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8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1C759-742A-429A-94B2-8B67AB54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89F01B-6759-4EB9-953F-1068C5490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介绍了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，也顺便说一下集合幂级数。</a:t>
                </a:r>
                <a:endParaRPr lang="en-US" altLang="zh-CN" dirty="0"/>
              </a:p>
              <a:p>
                <a:r>
                  <a:rPr lang="en-US" altLang="zh-CN" dirty="0" err="1"/>
                  <a:t>fft</a:t>
                </a:r>
                <a:r>
                  <a:rPr lang="zh-CN" altLang="en-US" dirty="0"/>
                  <a:t>解决的是这样一个卷积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，而我们可以把其中的加号换成位运算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，</a:t>
                </a:r>
                <a:r>
                  <a:rPr lang="en-US" altLang="zh-CN" dirty="0" err="1"/>
                  <a:t>xor</a:t>
                </a:r>
                <a:r>
                  <a:rPr lang="zh-CN" altLang="en-US" dirty="0"/>
                  <a:t>等。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89F01B-6759-4EB9-953F-1068C5490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扩展欧几里得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的一组解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。先求出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的一组解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e>
                    </m:d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C0664-447B-4306-8607-28E0181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考虑和</a:t>
                </a:r>
                <a:r>
                  <a:rPr lang="en-US" altLang="zh-CN" dirty="0" err="1"/>
                  <a:t>fft</a:t>
                </a:r>
                <a:r>
                  <a:rPr lang="zh-CN" altLang="en-US" dirty="0"/>
                  <a:t>一样做一个线性变换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</m:oMath>
                </a14:m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（乘法是点积），然后逆运算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也很容易算，我们就可以先做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</m:oMath>
                </a14:m>
                <a:r>
                  <a:rPr lang="zh-CN" altLang="en-US" dirty="0"/>
                  <a:t>，然后点积，然后再逆运算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回来就可以了。</a:t>
                </a:r>
                <a:endParaRPr lang="en-US" altLang="zh-CN" dirty="0"/>
              </a:p>
              <a:p>
                <a:r>
                  <a:rPr lang="zh-CN" altLang="en-US" dirty="0"/>
                  <a:t>首先考虑</a:t>
                </a:r>
                <a:r>
                  <a:rPr lang="en-US" altLang="zh-CN" dirty="0" err="1"/>
                  <a:t>xor</a:t>
                </a:r>
                <a:r>
                  <a:rPr lang="zh-CN" altLang="en-US" dirty="0"/>
                  <a:t>运算。</a:t>
                </a:r>
                <a:endParaRPr lang="en-US" altLang="zh-CN" dirty="0"/>
              </a:p>
              <a:p>
                <a:r>
                  <a:rPr lang="zh-CN" altLang="en-US" dirty="0"/>
                  <a:t>从高到低考虑每一位，那么我们要解决的问题就是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2020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6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C0664-447B-4306-8607-28E0181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and</a:t>
                </a:r>
                <a:r>
                  <a:rPr lang="zh-CN" altLang="en-US" dirty="0"/>
                  <a:t>运算也是类似的。</a:t>
                </a:r>
                <a:endParaRPr lang="en-US" altLang="zh-CN" dirty="0"/>
              </a:p>
              <a:p>
                <a:r>
                  <a:rPr lang="zh-CN" altLang="en-US" dirty="0"/>
                  <a:t>从高到低考虑每一位，那么我们要解决的问题就是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其实就是容斥原理。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6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C0664-447B-4306-8607-28E0181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or</a:t>
                </a:r>
                <a:r>
                  <a:rPr lang="zh-CN" altLang="en-US" dirty="0"/>
                  <a:t>运算也是类似的。</a:t>
                </a:r>
                <a:endParaRPr lang="en-US" altLang="zh-CN" dirty="0"/>
              </a:p>
              <a:p>
                <a:r>
                  <a:rPr lang="zh-CN" altLang="en-US" dirty="0"/>
                  <a:t>从高到低考虑每一位，那么我们要解决的问题就是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其实就是容斥原理。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7DE047-4B85-4B22-B071-B20A1EEAC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87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1C759-742A-429A-94B2-8B67AB54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89F01B-6759-4EB9-953F-1068C5490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还有一种常用的集合幂级数。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，即枚举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的子集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，并把</a:t>
                </a:r>
                <a:r>
                  <a:rPr lang="en-US" altLang="zh-CN" dirty="0"/>
                  <a:t>a[j]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b[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-j]</a:t>
                </a:r>
                <a:r>
                  <a:rPr lang="zh-CN" altLang="en-US" dirty="0"/>
                  <a:t>卷积。</a:t>
                </a:r>
                <a:endParaRPr lang="en-US" altLang="zh-CN" dirty="0"/>
              </a:p>
              <a:p>
                <a:r>
                  <a:rPr lang="zh-CN" altLang="en-US" dirty="0"/>
                  <a:t>我们只需要加一维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，并跑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或</a:t>
                </a:r>
                <a:r>
                  <a:rPr lang="en-US" altLang="zh-CN" dirty="0" err="1"/>
                  <a:t>xor</a:t>
                </a:r>
                <a:r>
                  <a:rPr lang="zh-CN" altLang="en-US" dirty="0"/>
                  <a:t>卷积即可。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89F01B-6759-4EB9-953F-1068C5490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55F7BC-C8EA-4143-8704-9F589BA9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8A82D8-EA6E-41CC-98AF-7FE3CE0C1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3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置换群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群：有单位元和逆元的一个非空集合，其上有一种满足结合律的运算，集合内的元素对运算封闭。</a:t>
            </a:r>
            <a:endParaRPr lang="en-US" altLang="zh-CN" dirty="0"/>
          </a:p>
          <a:p>
            <a:r>
              <a:rPr lang="zh-CN" altLang="en-US" dirty="0"/>
              <a:t>定义置换的合成：</a:t>
            </a:r>
            <a:endParaRPr lang="en-US" altLang="zh-CN" dirty="0"/>
          </a:p>
          <a:p>
            <a:r>
              <a:rPr lang="zh-CN" altLang="en-US" dirty="0"/>
              <a:t>所有</a:t>
            </a:r>
            <a:r>
              <a:rPr lang="en-US" altLang="zh-CN" dirty="0"/>
              <a:t>n</a:t>
            </a:r>
            <a:r>
              <a:rPr lang="zh-CN" altLang="en-US" dirty="0"/>
              <a:t>元置换构成了这样一个</a:t>
            </a:r>
            <a:r>
              <a:rPr lang="en-US" altLang="zh-CN" dirty="0"/>
              <a:t>n</a:t>
            </a:r>
            <a:r>
              <a:rPr lang="zh-CN" altLang="en-US" dirty="0"/>
              <a:t>元置换群。</a:t>
            </a:r>
            <a:endParaRPr lang="en-US" altLang="zh-CN" dirty="0"/>
          </a:p>
          <a:p>
            <a:r>
              <a:rPr lang="zh-CN" altLang="en-US" dirty="0"/>
              <a:t>一般我们考虑的是置换群的一个子群（生成子群）。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DF7087-7871-4746-8F8F-C79579A8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146" y="2783715"/>
            <a:ext cx="2350473" cy="32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3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Burnside &amp; </a:t>
            </a:r>
            <a:r>
              <a:rPr lang="en-US" altLang="zh-CN" dirty="0" err="1"/>
              <a:t>Polya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考虑这样的一个问题：</a:t>
            </a:r>
            <a:r>
              <a:rPr lang="en-US" altLang="zh-CN" dirty="0"/>
              <a:t>.....</a:t>
            </a:r>
            <a:r>
              <a:rPr lang="zh-CN" altLang="en-US" dirty="0"/>
              <a:t>在旋转、翻转下相同的算同一种，求方案数。</a:t>
            </a:r>
            <a:endParaRPr lang="en-US" altLang="zh-CN" dirty="0"/>
          </a:p>
          <a:p>
            <a:r>
              <a:rPr lang="zh-CN" altLang="en-US" dirty="0"/>
              <a:t>我们有如下的定理：考虑给定置换的生成子群</a:t>
            </a:r>
            <a:r>
              <a:rPr lang="en-US" altLang="zh-CN" dirty="0"/>
              <a:t>G</a:t>
            </a:r>
            <a:r>
              <a:rPr lang="zh-CN" altLang="en-US" dirty="0"/>
              <a:t>，我们有等价类个数为 对于</a:t>
            </a:r>
            <a:r>
              <a:rPr lang="en-US" altLang="zh-CN" dirty="0"/>
              <a:t>G</a:t>
            </a:r>
            <a:r>
              <a:rPr lang="zh-CN" altLang="en-US" dirty="0"/>
              <a:t>中每一个置换不动点的个数 </a:t>
            </a:r>
            <a:r>
              <a:rPr lang="en-US" altLang="zh-CN" dirty="0"/>
              <a:t>/ |G|</a:t>
            </a:r>
            <a:r>
              <a:rPr lang="zh-CN" altLang="en-US" dirty="0"/>
              <a:t>。这就是</a:t>
            </a:r>
            <a:r>
              <a:rPr lang="en-US" altLang="zh-CN" dirty="0" err="1"/>
              <a:t>burnside</a:t>
            </a:r>
            <a:r>
              <a:rPr lang="zh-CN" altLang="en-US" dirty="0"/>
              <a:t>引理。</a:t>
            </a:r>
            <a:endParaRPr lang="en-US" altLang="zh-CN" dirty="0"/>
          </a:p>
          <a:p>
            <a:r>
              <a:rPr lang="en-US" altLang="zh-CN" dirty="0" err="1"/>
              <a:t>Polya</a:t>
            </a:r>
            <a:r>
              <a:rPr lang="zh-CN" altLang="en-US" dirty="0"/>
              <a:t>定理是</a:t>
            </a:r>
            <a:r>
              <a:rPr lang="en-US" altLang="zh-CN" dirty="0" err="1"/>
              <a:t>burnside</a:t>
            </a:r>
            <a:r>
              <a:rPr lang="zh-CN" altLang="en-US" dirty="0"/>
              <a:t>引理的一个特例。考虑染色问题，那么如果一个置换有</a:t>
            </a:r>
            <a:r>
              <a:rPr lang="en-US" altLang="zh-CN" dirty="0"/>
              <a:t>k</a:t>
            </a:r>
            <a:r>
              <a:rPr lang="zh-CN" altLang="en-US" dirty="0"/>
              <a:t>个循环，将元素染</a:t>
            </a:r>
            <a:r>
              <a:rPr lang="en-US" altLang="zh-CN" dirty="0"/>
              <a:t>t</a:t>
            </a:r>
            <a:r>
              <a:rPr lang="zh-CN" altLang="en-US" dirty="0"/>
              <a:t>色，那么不动点的个数就是</a:t>
            </a:r>
            <a:r>
              <a:rPr lang="en-US" altLang="zh-CN" dirty="0" err="1"/>
              <a:t>t^k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求行列式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F760-AD88-4F52-8ABB-A7765B14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假装大家已经知道了行列式的定义。</a:t>
            </a:r>
            <a:endParaRPr lang="en-US" altLang="zh-CN" dirty="0"/>
          </a:p>
          <a:p>
            <a:r>
              <a:rPr lang="zh-CN" altLang="en-US" dirty="0"/>
              <a:t>我们有交换两行行列式变号，把一行的若干倍加到另一行上行列式不变，对角矩阵的行列式等于对角线乘积。</a:t>
            </a:r>
            <a:endParaRPr lang="en-US" altLang="zh-CN" dirty="0"/>
          </a:p>
          <a:p>
            <a:r>
              <a:rPr lang="zh-CN" altLang="en-US" dirty="0"/>
              <a:t>高斯消元。</a:t>
            </a:r>
          </a:p>
        </p:txBody>
      </p:sp>
    </p:spTree>
    <p:extLst>
      <p:ext uri="{BB962C8B-B14F-4D97-AF65-F5344CB8AC3E}">
        <p14:creationId xmlns:p14="http://schemas.microsoft.com/office/powerpoint/2010/main" val="23582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矩阵树定理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考虑如何求一个无向图的生成树个数。</a:t>
                </a:r>
                <a:endParaRPr lang="en-US" altLang="zh-CN" dirty="0"/>
              </a:p>
              <a:p>
                <a:r>
                  <a:rPr lang="zh-CN" altLang="en-US" dirty="0"/>
                  <a:t>记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为度矩阵，即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，其他位置为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为邻接矩阵，那么</a:t>
                </a:r>
                <a:r>
                  <a:rPr lang="en-US" altLang="zh-CN" dirty="0"/>
                  <a:t>D-A</a:t>
                </a:r>
                <a:r>
                  <a:rPr lang="zh-CN" altLang="en-US" dirty="0"/>
                  <a:t>去掉第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行第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列后的行列式就是这个无向图的生成树个数。</a:t>
                </a:r>
                <a:endParaRPr lang="en-US" altLang="zh-CN" dirty="0"/>
              </a:p>
              <a:p>
                <a:r>
                  <a:rPr lang="zh-CN" altLang="en-US" dirty="0"/>
                  <a:t>有向图的有向（内向）生成树个数也是类似的：</a:t>
                </a:r>
                <a:endParaRPr lang="en-US" altLang="zh-CN" dirty="0"/>
              </a:p>
              <a:p>
                <a:r>
                  <a:rPr lang="en-US" altLang="zh-CN" dirty="0"/>
                  <a:t>D-A</a:t>
                </a:r>
                <a:r>
                  <a:rPr lang="zh-CN" altLang="en-US" dirty="0"/>
                  <a:t>去掉第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行第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列后的行列式就是有向图以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为根的有向生成树个数。</a:t>
                </a:r>
                <a:endParaRPr lang="en-US" altLang="zh-CN" dirty="0"/>
              </a:p>
              <a:p>
                <a:r>
                  <a:rPr lang="zh-CN" altLang="en-US" dirty="0"/>
                  <a:t>证明比较复杂</a:t>
                </a:r>
                <a:r>
                  <a:rPr lang="zh-CN" altLang="en-US" strike="sngStrike" dirty="0"/>
                  <a:t>我也不会证</a:t>
                </a:r>
                <a:r>
                  <a:rPr lang="zh-CN" altLang="en-US" dirty="0"/>
                  <a:t>，大家可以自行百度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B01A4-50F1-4028-95FA-AEF54DDC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线性递推数列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F7377E-3DCE-4C35-97DB-6D8819312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我们称一个数列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是以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为线性递推式的线性递推数列当且仅当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）。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F7377E-3DCE-4C35-97DB-6D8819312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15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的所有解。</a:t>
                </a:r>
                <a:endParaRPr lang="en-US" altLang="zh-CN" dirty="0"/>
              </a:p>
              <a:p>
                <a:r>
                  <a:rPr lang="zh-CN" altLang="en-US" dirty="0"/>
                  <a:t>首先我们必须有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求出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的一个解，乘上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，接下来加上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的任意倍均是一个合法解。证明只需考虑中国剩余定理。</a:t>
                </a:r>
                <a:endParaRPr lang="en-US" altLang="zh-CN" dirty="0"/>
              </a:p>
              <a:p>
                <a:r>
                  <a:rPr lang="zh-CN" altLang="en-US" dirty="0"/>
                  <a:t>即我们解出了解为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3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B01A4-50F1-4028-95FA-AEF54DDC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线性递推数列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7377E-3DCE-4C35-97DB-6D8819312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如何求一个数列的最短线性递推式？我们可以使用</a:t>
            </a:r>
            <a:r>
              <a:rPr lang="en-US" altLang="zh-CN" dirty="0"/>
              <a:t>BM</a:t>
            </a:r>
            <a:r>
              <a:rPr lang="zh-CN" altLang="en-US" dirty="0"/>
              <a:t>算法。大致的思路就是直接对于每个前缀求一个线性递推式，当失配时找到一个合适的前线性递推式进行补足。</a:t>
            </a:r>
            <a:endParaRPr lang="en-US" altLang="zh-CN" dirty="0"/>
          </a:p>
          <a:p>
            <a:r>
              <a:rPr lang="zh-CN" altLang="en-US" dirty="0"/>
              <a:t>由于太懒了，公式也不太好打，这里就不写细节了。如果有人不懂的话大概会现场演示</a:t>
            </a:r>
            <a:r>
              <a:rPr lang="en-US" altLang="zh-CN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5118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B01A4-50F1-4028-95FA-AEF54DDC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线性递推数列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F7377E-3DCE-4C35-97DB-6D8819312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如何求一个线性数列的某一项？</a:t>
                </a:r>
                <a:endParaRPr lang="en-US" altLang="zh-CN" dirty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），我们设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为一个关于多项式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各项系数的线性变换，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，我们就有对于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为任意多项式。</a:t>
                </a:r>
                <a:endParaRPr lang="en-US" altLang="zh-CN" dirty="0"/>
              </a:p>
              <a:p>
                <a:r>
                  <a:rPr lang="zh-CN" altLang="en-US" dirty="0"/>
                  <a:t>欲求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倍增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多项式乘法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多项式取模。如果懒可以把后两个全用暴力实现。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F7377E-3DCE-4C35-97DB-6D8819312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0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B01A4-50F1-4028-95FA-AEF54DDC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线性递推数列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7377E-3DCE-4C35-97DB-6D8819312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线性递推数列是十分常见的。例如矩阵乘法优化</a:t>
            </a:r>
            <a:r>
              <a:rPr lang="en-US" altLang="zh-CN" dirty="0" err="1"/>
              <a:t>dp</a:t>
            </a:r>
            <a:r>
              <a:rPr lang="zh-CN" altLang="en-US" dirty="0"/>
              <a:t>的题目，都可以使用线性递推数列来做，常常可以优化复杂度。</a:t>
            </a:r>
            <a:endParaRPr lang="en-US" altLang="zh-CN" dirty="0"/>
          </a:p>
          <a:p>
            <a:r>
              <a:rPr lang="zh-CN" altLang="en-US" dirty="0"/>
              <a:t>在模域上，只要生成函数是有理函数（</a:t>
            </a:r>
            <a:r>
              <a:rPr lang="en-US" altLang="zh-CN" dirty="0"/>
              <a:t>R(x)</a:t>
            </a:r>
            <a:r>
              <a:rPr lang="zh-CN" altLang="en-US"/>
              <a:t>）的数列都是线性递推数列。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2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1175E1-65F7-4848-8DAE-623539FA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AFC7AD-0047-4F99-B741-811EA6A36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对于一个</a:t>
            </a:r>
            <a:r>
              <a:rPr lang="en-US" altLang="zh-CN" dirty="0"/>
              <a:t>n</a:t>
            </a:r>
            <a:r>
              <a:rPr lang="zh-CN" altLang="en-US" dirty="0"/>
              <a:t>行</a:t>
            </a:r>
            <a:r>
              <a:rPr lang="en-US" altLang="zh-CN" dirty="0"/>
              <a:t>n</a:t>
            </a:r>
            <a:r>
              <a:rPr lang="zh-CN" altLang="en-US" dirty="0"/>
              <a:t>列的矩阵，我们称一列</a:t>
            </a:r>
            <a:r>
              <a:rPr lang="en-US" altLang="zh-CN" dirty="0"/>
              <a:t>j</a:t>
            </a:r>
            <a:r>
              <a:rPr lang="zh-CN" altLang="en-US" dirty="0"/>
              <a:t>是为怂的（</a:t>
            </a:r>
            <a:r>
              <a:rPr lang="en-US" altLang="zh-CN" dirty="0"/>
              <a:t> 1&lt;=j&lt;n </a:t>
            </a:r>
            <a:r>
              <a:rPr lang="zh-CN" altLang="en-US" dirty="0"/>
              <a:t>），当且仅当满足对于每一行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][j]&lt;a[</a:t>
            </a:r>
            <a:r>
              <a:rPr lang="en-US" altLang="zh-CN" dirty="0" err="1"/>
              <a:t>i</a:t>
            </a:r>
            <a:r>
              <a:rPr lang="en-US" altLang="zh-CN" dirty="0"/>
              <a:t>][j+1]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求</a:t>
            </a:r>
            <a:r>
              <a:rPr lang="en-US" altLang="zh-CN" dirty="0"/>
              <a:t>n</a:t>
            </a:r>
            <a:r>
              <a:rPr lang="zh-CN" altLang="en-US" dirty="0"/>
              <a:t>行</a:t>
            </a:r>
            <a:r>
              <a:rPr lang="en-US" altLang="zh-CN" dirty="0"/>
              <a:t>n</a:t>
            </a:r>
            <a:r>
              <a:rPr lang="zh-CN" altLang="en-US" dirty="0"/>
              <a:t>列的，满足矩阵的每一行都是</a:t>
            </a:r>
            <a:r>
              <a:rPr lang="en-US" altLang="zh-CN" dirty="0"/>
              <a:t>1~n</a:t>
            </a:r>
            <a:r>
              <a:rPr lang="zh-CN" altLang="en-US" dirty="0"/>
              <a:t>的排列的，每一列都不怂的矩阵个数。</a:t>
            </a:r>
            <a:endParaRPr lang="en-US" altLang="zh-CN" dirty="0"/>
          </a:p>
          <a:p>
            <a:r>
              <a:rPr lang="en-US" altLang="zh-CN" dirty="0"/>
              <a:t>n=5000</a:t>
            </a:r>
            <a:r>
              <a:rPr lang="zh-CN" altLang="en-US" dirty="0"/>
              <a:t>，模</a:t>
            </a:r>
            <a:r>
              <a:rPr lang="en-US" altLang="zh-CN" dirty="0"/>
              <a:t>1000000123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3459374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考虑容斥，假设我们选择了若干怂的列，考虑如何计算方案数。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a b c&lt;d&lt;e f g&lt;h&lt;</a:t>
            </a:r>
            <a:r>
              <a:rPr lang="en-US" altLang="zh-CN" dirty="0" err="1"/>
              <a:t>i</a:t>
            </a:r>
            <a:r>
              <a:rPr lang="en-US" altLang="zh-CN" dirty="0"/>
              <a:t>&lt;j k l </a:t>
            </a:r>
            <a:r>
              <a:rPr lang="zh-CN" altLang="en-US" dirty="0"/>
              <a:t>这个排列，可以注意到它的方案数就是总排列数</a:t>
            </a:r>
            <a:r>
              <a:rPr lang="en-US" altLang="zh-CN" dirty="0"/>
              <a:t>/3!/4!</a:t>
            </a:r>
            <a:r>
              <a:rPr lang="zh-CN" altLang="en-US" dirty="0"/>
              <a:t>，因为把小于号任意打乱顺序就会对应到新的排列。</a:t>
            </a:r>
            <a:endParaRPr lang="en-US" altLang="zh-CN" dirty="0"/>
          </a:p>
          <a:p>
            <a:r>
              <a:rPr lang="zh-CN" altLang="en-US" dirty="0"/>
              <a:t>这样大力容斥一下就行了。</a:t>
            </a:r>
            <a:endParaRPr lang="en-US" altLang="zh-CN" dirty="0"/>
          </a:p>
          <a:p>
            <a:r>
              <a:rPr lang="zh-CN" altLang="en-US" dirty="0"/>
              <a:t>（如果倒数第二列不是怂的列，</a:t>
            </a:r>
            <a:r>
              <a:rPr lang="en-US" altLang="zh-CN" dirty="0"/>
              <a:t>f[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从</a:t>
            </a:r>
            <a:r>
              <a:rPr lang="en-US" altLang="zh-CN" dirty="0"/>
              <a:t>f[i-1]</a:t>
            </a:r>
            <a:r>
              <a:rPr lang="zh-CN" altLang="en-US" dirty="0"/>
              <a:t>转移，否则枚举怂的这一段长度进行转移，容斥系数就是</a:t>
            </a:r>
            <a:r>
              <a:rPr lang="en-US" altLang="zh-CN" dirty="0"/>
              <a:t>(-1)^</a:t>
            </a:r>
            <a:r>
              <a:rPr lang="zh-CN" altLang="en-US" dirty="0"/>
              <a:t>这段长度）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35793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Counting Sheep in Ami </a:t>
                </a:r>
                <a:r>
                  <a:rPr lang="en-US" altLang="zh-CN" dirty="0" err="1"/>
                  <a:t>Dongsuo</a:t>
                </a:r>
                <a:endParaRPr lang="en-US" altLang="zh-CN" dirty="0"/>
              </a:p>
              <a:p>
                <a:r>
                  <a:rPr lang="zh-CN" altLang="en-US" dirty="0"/>
                  <a:t>有一张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条边的有向无环图，每个点上写有一个不超过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的正整数。有三个人要从某个点出发，每个人任意选择一条路径走到某个点，把三个人走到的点点权相加就是这次旅行的特征值。求特征值为</a:t>
                </a:r>
                <a:r>
                  <a:rPr lang="en-US" altLang="zh-CN" dirty="0"/>
                  <a:t>0...3w</a:t>
                </a:r>
                <a:r>
                  <a:rPr lang="zh-CN" altLang="en-US" dirty="0"/>
                  <a:t>的旅行个数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≤30000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≤400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2s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75A90E7-7CB4-4042-8AEA-7753A61E6F92}"/>
              </a:ext>
            </a:extLst>
          </p:cNvPr>
          <p:cNvSpPr txBox="1"/>
          <p:nvPr/>
        </p:nvSpPr>
        <p:spPr>
          <a:xfrm>
            <a:off x="1065212" y="6014301"/>
            <a:ext cx="641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2018 Qingdao Regional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一种简单的想法是把每个点出发的每种点权结束的路径数全算出来，然后求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次幂输出，但是这样并不能过。</a:t>
                </a:r>
                <a:endParaRPr lang="en-US" altLang="zh-CN" dirty="0"/>
              </a:p>
              <a:p>
                <a:r>
                  <a:rPr lang="zh-CN" altLang="en-US" dirty="0"/>
                  <a:t>考虑插值，即把每个点点权改成一个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r>
                  <a:rPr lang="zh-CN" altLang="en-US" dirty="0"/>
                  <a:t>的系数，这样求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次幂就可以真的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次幂了，就相当于指数相加。带入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=0…3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，把每个点的值加起来，最后拉格朗日插值插回去就可以得到答案了。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706923"/>
              </a:xfrm>
              <a:blipFill>
                <a:blip r:embed="rId2"/>
                <a:stretch>
                  <a:fillRect l="-848" t="-906" r="-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有排成一排的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个球，你要把每个球染成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种颜色之一，每种颜色的球的个数都要是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的倍数，问方案数</a:t>
                </a:r>
                <a:r>
                  <a:rPr lang="en-US" altLang="zh-CN" dirty="0"/>
                  <a:t>mod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19491001</m:t>
                    </m:r>
                  </m:oMath>
                </a14:m>
                <a:r>
                  <a:rPr lang="zh-CN" altLang="en-US" dirty="0"/>
                  <a:t>。时限</a:t>
                </a:r>
                <a:r>
                  <a:rPr lang="en-US" altLang="zh-CN" dirty="0"/>
                  <a:t>1s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有两个子任务：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≤500000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215F057-B7D8-4CC7-A3DE-97A2A0ADB2B6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集训队作业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考虑每种颜色的指数生成函数：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，那么答案就是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![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𝑖𝑑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𝑖𝑑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。考虑化简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/>
                  <a:t>时，考虑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我们只需要削掉所有奇次的项。</a:t>
                </a:r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，在奇次项处有</a:t>
                </a:r>
                <a:r>
                  <a:rPr lang="en-US" altLang="zh-CN" dirty="0"/>
                  <a:t>-1</a:t>
                </a:r>
                <a:r>
                  <a:rPr lang="zh-CN" altLang="en-US" dirty="0"/>
                  <a:t>的系数。</a:t>
                </a:r>
                <a:endParaRPr lang="en-US" altLang="zh-CN" dirty="0"/>
              </a:p>
              <a:p>
                <a:r>
                  <a:rPr lang="zh-CN" altLang="en-US" dirty="0"/>
                  <a:t>把两个式子相加，那么奇次项系数就是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了，偶次项系数是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 b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85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</a:t>
            </a:r>
            <a:r>
              <a:rPr lang="zh-CN" altLang="en-US" dirty="0"/>
              <a:t>扩展</a:t>
            </a:r>
            <a:r>
              <a:rPr lang="en-US" altLang="zh-CN" dirty="0"/>
              <a:t>)</a:t>
            </a:r>
            <a:r>
              <a:rPr lang="zh-CN" altLang="en-US" dirty="0"/>
              <a:t>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欧拉定理：对于互质的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对于非互质的情况？</a:t>
                </a:r>
                <a:endParaRPr lang="en-US" altLang="zh-CN" dirty="0"/>
              </a:p>
              <a:p>
                <a:r>
                  <a:rPr lang="zh-CN" altLang="en-US" dirty="0"/>
                  <a:t>对于正整数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证明可以利用中国剩余定理，大致的</a:t>
                </a:r>
                <a:r>
                  <a:rPr lang="en-US" altLang="zh-CN" dirty="0"/>
                  <a:t>idea</a:t>
                </a:r>
                <a:r>
                  <a:rPr lang="zh-CN" altLang="en-US" dirty="0"/>
                  <a:t>就是</a:t>
                </a:r>
                <a:r>
                  <a:rPr lang="en-US" altLang="zh-CN" dirty="0"/>
                  <a:t>phi(p)</a:t>
                </a:r>
                <a:r>
                  <a:rPr lang="zh-CN" altLang="en-US" dirty="0"/>
                  <a:t>已经足够将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中不互质的部分搞成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使用二项式定理展开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，那么会得到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]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𝑘𝑥</m:t>
                        </m:r>
                      </m:sup>
                    </m:sSup>
                  </m:oMath>
                </a14:m>
                <a:r>
                  <a:rPr lang="zh-CN" altLang="en-US" dirty="0"/>
                  <a:t>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zh-CN" altLang="en-US" dirty="0"/>
                  <a:t>，所以答案就是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dirty="0"/>
                  <a:t>，容易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计算。</a:t>
                </a:r>
                <a:endParaRPr lang="en-US" altLang="zh-CN" dirty="0"/>
              </a:p>
              <a:p>
                <a:r>
                  <a:rPr lang="zh-CN" altLang="en-US" dirty="0"/>
                  <a:t>当</a:t>
                </a:r>
                <a:r>
                  <a:rPr lang="en-US" altLang="zh-CN" dirty="0"/>
                  <a:t>d=3</a:t>
                </a:r>
                <a:r>
                  <a:rPr lang="zh-CN" altLang="en-US" dirty="0"/>
                  <a:t>时，考虑推广这个思路。不难想到利用三次单位根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，由于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，我们可以发现对于一个整数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=3[3|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，即当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的倍数时为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注意到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19491001≡1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3)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(19491001)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所以存在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19491001</m:t>
                    </m:r>
                  </m:oMath>
                </a14:m>
                <a:r>
                  <a:rPr lang="zh-CN" altLang="en-US" dirty="0"/>
                  <a:t>的三次单位根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19491001−1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任意原根）。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 t="-12349" r="-667" b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9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类似地，我们可以将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二项式展开，得到一个类似的式子，从而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进行计算。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5214" y="1752599"/>
                <a:ext cx="10058400" cy="4540046"/>
              </a:xfrm>
              <a:blipFill>
                <a:blip r:embed="rId2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6759-5F8D-4FF5-B868-90D26BD9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 Third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A8EFA6-2C7B-492E-B774-A1065FE5A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有一个圆比萨，你想要把它切成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块。每刀是从圆心到圆周的一条线段。由于你技术不好，你只会独立均匀地随机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个角度来切。切完之后你会取出圆上相邻的若干块吃掉。</a:t>
                </a:r>
                <a:endParaRPr lang="en-US" altLang="zh-CN" dirty="0"/>
              </a:p>
              <a:p>
                <a:r>
                  <a:rPr lang="zh-CN" altLang="en-US" dirty="0"/>
                  <a:t>设这个比萨的面积为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，你想要找到面积最接近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zh-CN" altLang="en-US" dirty="0"/>
                  <a:t>的这若干块，即设你取出的面积为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，你想要找到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−1/3|</m:t>
                    </m:r>
                  </m:oMath>
                </a14:m>
                <a:r>
                  <a:rPr lang="zh-CN" altLang="en-US" dirty="0"/>
                  <a:t>最小的一种方案。求这个最小值的期望，对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zh-CN" altLang="en-US" dirty="0"/>
                  <a:t>取模。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A8EFA6-2C7B-492E-B774-A1065FE5A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B36385B-9895-4A47-A1D2-D460EF4ACE2B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AGC032 F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6759-5F8D-4FF5-B868-90D26BD9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 Third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8EFA6-2C7B-492E-B774-A1065FE5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我们把切的刀标为红线段，把红线段顺时针旋转</a:t>
            </a:r>
            <a:r>
              <a:rPr lang="en-US" altLang="zh-CN" dirty="0"/>
              <a:t>120°</a:t>
            </a:r>
            <a:r>
              <a:rPr lang="zh-CN" altLang="en-US" dirty="0"/>
              <a:t>标为蓝线段，逆时针旋转</a:t>
            </a:r>
            <a:r>
              <a:rPr lang="en-US" altLang="zh-CN" dirty="0"/>
              <a:t>120°</a:t>
            </a:r>
            <a:r>
              <a:rPr lang="zh-CN" altLang="en-US" dirty="0"/>
              <a:t>标为绿线段，那么</a:t>
            </a:r>
            <a:r>
              <a:rPr lang="en-US" altLang="zh-CN" dirty="0"/>
              <a:t>|</a:t>
            </a:r>
            <a:r>
              <a:rPr lang="zh-CN" altLang="en-US" dirty="0"/>
              <a:t>两条红线段的角度差</a:t>
            </a:r>
            <a:r>
              <a:rPr lang="en-US" altLang="zh-CN" dirty="0"/>
              <a:t>-120°|</a:t>
            </a:r>
            <a:r>
              <a:rPr lang="zh-CN" altLang="en-US" dirty="0"/>
              <a:t>就相当于两条不同色线段的角度差。所以我们想要询问的就是不同色线段的角度差的期望值。</a:t>
            </a:r>
            <a:endParaRPr lang="en-US" altLang="zh-CN" dirty="0"/>
          </a:p>
          <a:p>
            <a:r>
              <a:rPr lang="zh-CN" altLang="en-US" dirty="0"/>
              <a:t>我们把切第一刀的位置看成</a:t>
            </a:r>
            <a:r>
              <a:rPr lang="en-US" altLang="zh-CN" dirty="0"/>
              <a:t>0°</a:t>
            </a:r>
            <a:r>
              <a:rPr lang="zh-CN" altLang="en-US" dirty="0"/>
              <a:t>，考虑</a:t>
            </a:r>
            <a:r>
              <a:rPr lang="en-US" altLang="zh-CN" dirty="0"/>
              <a:t>[0°,120°]</a:t>
            </a:r>
            <a:r>
              <a:rPr lang="zh-CN" altLang="en-US" dirty="0"/>
              <a:t>这个角度区间，那么每一刀三种颜色的线段恰会有一个落在此区间里，并且我们也只要考虑这个区间内不同色线段的贡献。（如果最小值由一个区间外的线段和一个区间内的线段贡献，那么考虑所夹的</a:t>
            </a:r>
            <a:r>
              <a:rPr lang="en-US" altLang="zh-CN" dirty="0"/>
              <a:t>0°</a:t>
            </a:r>
            <a:r>
              <a:rPr lang="zh-CN" altLang="en-US" dirty="0"/>
              <a:t>或</a:t>
            </a:r>
            <a:r>
              <a:rPr lang="en-US" altLang="zh-CN" dirty="0"/>
              <a:t>120°</a:t>
            </a:r>
            <a:r>
              <a:rPr lang="zh-CN" altLang="en-US" dirty="0"/>
              <a:t>这条线段，它必然可以贡献一个更小的答案）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23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06759-5F8D-4FF5-B868-90D26BD9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 Third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A8EFA6-2C7B-492E-B774-A1065FE5A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那么问题就转化为了，在一个数轴上，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处有一个红点，</a:t>
                </a:r>
                <a:r>
                  <a:rPr lang="en-US" altLang="zh-CN" dirty="0"/>
                  <a:t>1/3</a:t>
                </a:r>
                <a:r>
                  <a:rPr lang="zh-CN" altLang="en-US" dirty="0"/>
                  <a:t>处有一个蓝点，接下来重复</a:t>
                </a:r>
                <a:r>
                  <a:rPr lang="en-US" altLang="zh-CN" dirty="0"/>
                  <a:t>n-1</a:t>
                </a:r>
                <a:r>
                  <a:rPr lang="zh-CN" altLang="en-US" dirty="0"/>
                  <a:t>次，每次在</a:t>
                </a:r>
                <a:r>
                  <a:rPr lang="en-US" altLang="zh-CN" dirty="0"/>
                  <a:t>[0,1/3]</a:t>
                </a:r>
                <a:r>
                  <a:rPr lang="zh-CN" altLang="en-US" dirty="0"/>
                  <a:t>中随机选择一个位置，随机放置三种颜色之一的点，求不同色点距离最小值的期望。</a:t>
                </a:r>
                <a:endParaRPr lang="en-US" altLang="zh-CN" dirty="0"/>
              </a:p>
              <a:p>
                <a:r>
                  <a:rPr lang="zh-CN" altLang="en-US" dirty="0"/>
                  <a:t>操作结束后数轴上就有</a:t>
                </a:r>
                <a:r>
                  <a:rPr lang="en-US" altLang="zh-CN" dirty="0"/>
                  <a:t>n+1</a:t>
                </a:r>
                <a:r>
                  <a:rPr lang="zh-CN" altLang="en-US" dirty="0"/>
                  <a:t>个点，考虑相邻的两个点，如果它们的颜色不同就可以贡献答案。</a:t>
                </a:r>
                <a:endParaRPr lang="en-US" altLang="zh-CN" dirty="0"/>
              </a:p>
              <a:p>
                <a:r>
                  <a:rPr lang="zh-CN" altLang="en-US" dirty="0"/>
                  <a:t>考虑恰有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对相邻的点颜色不同的概率，我们首先枚举哪些点和前一个颜色不同，接下来</a:t>
                </a:r>
                <a:r>
                  <a:rPr lang="en-US" altLang="zh-CN" dirty="0" err="1"/>
                  <a:t>dp</a:t>
                </a:r>
                <a:r>
                  <a:rPr lang="zh-CN" altLang="en-US" dirty="0"/>
                  <a:t>这些点的颜色即可。这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段的长度和期望为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dirty="0"/>
                  <a:t>，而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段长度和为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的线段最小值期望为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zh-CN" altLang="en-US" dirty="0"/>
                  <a:t>），所以贡献期望就为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den>
                    </m:f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A8EFA6-2C7B-492E-B774-A1065FE5A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2020" r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3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Blights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有一条街上有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个红绿灯，第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个红绿灯在位置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，有两个非负整数参数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，这个红绿灯从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时刻开始以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为周期亮灯，每个周期开始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秒是红的，后面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秒是绿的。</a:t>
                </a:r>
                <a:endParaRPr lang="en-US" altLang="zh-CN" dirty="0"/>
              </a:p>
              <a:p>
                <a:r>
                  <a:rPr lang="zh-CN" altLang="en-US" dirty="0"/>
                  <a:t>有一辆车从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[0,2019!]</m:t>
                    </m:r>
                  </m:oMath>
                </a14:m>
                <a:r>
                  <a:rPr lang="zh-CN" altLang="en-US" dirty="0"/>
                  <a:t>的一个随机实数时刻从位置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出发，每秒会向右移动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的距离，碰到第一个红绿灯就停下，你需要输出它在每一个红绿灯处停下的概率，保留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位小数。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≤500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≤100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215F057-B7D8-4CC7-A3DE-97A2A0ADB2B6}"/>
              </a:ext>
            </a:extLst>
          </p:cNvPr>
          <p:cNvSpPr txBox="1"/>
          <p:nvPr/>
        </p:nvSpPr>
        <p:spPr>
          <a:xfrm>
            <a:off x="1065212" y="6014301"/>
            <a:ext cx="45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 Source: ICPC World Final 2019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Blights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设通过前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个红绿灯的概率为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，那么在第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个红绿灯处停下的概率就是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。考虑如何求出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设出发时刻下取整的值为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，那么它到第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个红绿灯的时间下取整就是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，如果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灯就是红的，否则是绿的。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为第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个红绿灯的周期，那么整个红绿灯系统就以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lcm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为周期循环。由于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∈[1,100]</m:t>
                    </m:r>
                  </m:oMath>
                </a14:m>
                <a:r>
                  <a:rPr lang="zh-CN" altLang="en-US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|2019!</m:t>
                    </m:r>
                  </m:oMath>
                </a14:m>
                <a:r>
                  <a:rPr lang="zh-CN" altLang="en-US" dirty="0"/>
                  <a:t>，所以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相当于是在</a:t>
                </a:r>
                <a:r>
                  <a:rPr lang="en-US" altLang="zh-CN" dirty="0"/>
                  <a:t>mod P</a:t>
                </a:r>
                <a:r>
                  <a:rPr lang="zh-CN" altLang="en-US" dirty="0"/>
                  <a:t>下的剩余系随机的。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5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Blights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不妨先考虑一些简单的情形。如果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均为质数，那么由中国剩余定理，对于每个红绿灯，通过前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个红绿灯的概率对于每个质数是独立的。我们可以对于每个质数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，对于每个前缀求出能通过前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个红绿灯中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的红绿灯的概率，即要求合法的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个数，容易归纳出这是一个模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意义下的区间，直接维护即可。求出通过每种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的灯的概率之后乘起来就行了。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90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FA6B7-7B20-4EF9-8614-77EFC88E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Traffic Blights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对于一般的情形，考虑把它转化到这种情况。我们选择一个常数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，使得对于每个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都为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或者质数。我们枚举答案</a:t>
                </a:r>
                <a:r>
                  <a:rPr lang="en-US" altLang="zh-CN" dirty="0"/>
                  <a:t>mod X</a:t>
                </a:r>
                <a:r>
                  <a:rPr lang="zh-CN" altLang="en-US" dirty="0"/>
                  <a:t>的余数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，即设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𝑘𝑋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𝑘𝑋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的值就只由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决定。由于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全是质数或者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，我们和简化版的问题一样，求出通过每个不同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zh-CN" altLang="en-US" dirty="0"/>
                  <a:t>的概率相乘即可。</a:t>
                </a:r>
                <a:endParaRPr lang="en-US" altLang="zh-CN" dirty="0"/>
              </a:p>
              <a:p>
                <a:r>
                  <a:rPr lang="zh-CN" altLang="en-US" dirty="0"/>
                  <a:t>人工讨论或枚举知最小的合法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7=2520</m:t>
                    </m:r>
                  </m:oMath>
                </a14:m>
                <a:r>
                  <a:rPr lang="zh-CN" altLang="en-US" dirty="0"/>
                  <a:t>，时间复杂度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𝑋𝑛𝑝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1AA3D9-7B1B-48ED-8C03-FB18C6F26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 r="-3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4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5CAD0-5EA2-4ED8-9BD2-1F77CA92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Modulo Matrix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54A84-9E06-4DF9-B966-474FC4AD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构造一个</a:t>
            </a:r>
            <a:r>
              <a:rPr lang="en-US" altLang="zh-CN" dirty="0"/>
              <a:t>n*n</a:t>
            </a:r>
            <a:r>
              <a:rPr lang="zh-CN" altLang="en-US" dirty="0"/>
              <a:t>的矩阵</a:t>
            </a:r>
            <a:r>
              <a:rPr lang="en-US" altLang="zh-CN" dirty="0"/>
              <a:t>a[1..n][1..n]</a:t>
            </a:r>
            <a:r>
              <a:rPr lang="zh-CN" altLang="en-US" dirty="0"/>
              <a:t>，满足：</a:t>
            </a:r>
            <a:endParaRPr lang="en-US" altLang="zh-CN" dirty="0"/>
          </a:p>
          <a:p>
            <a:pPr lvl="1"/>
            <a:r>
              <a:rPr lang="en-US" altLang="zh-CN" sz="2400" dirty="0"/>
              <a:t>1&lt;=a[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][j]&lt;=10^15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中的元素值互不相同</a:t>
            </a:r>
            <a:endParaRPr lang="en-US" altLang="zh-CN" sz="2400" dirty="0"/>
          </a:p>
          <a:p>
            <a:pPr lvl="1"/>
            <a:r>
              <a:rPr lang="zh-CN" altLang="en-US" sz="2400" dirty="0"/>
              <a:t>存在一个</a:t>
            </a:r>
            <a:r>
              <a:rPr lang="zh-CN" altLang="en-US" sz="2400" b="1" dirty="0"/>
              <a:t>正整数</a:t>
            </a:r>
            <a:r>
              <a:rPr lang="en-US" altLang="zh-CN" sz="2400" dirty="0"/>
              <a:t>m</a:t>
            </a:r>
            <a:r>
              <a:rPr lang="zh-CN" altLang="en-US" sz="2400" dirty="0"/>
              <a:t>满足，对于矩阵中的任意两个相邻元素（横着相邻或竖着相邻）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都有</a:t>
            </a:r>
            <a:r>
              <a:rPr lang="en-US" altLang="zh-CN" sz="2400" dirty="0"/>
              <a:t>max(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) mod min(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)=m</a:t>
            </a:r>
            <a:r>
              <a:rPr lang="zh-CN" altLang="en-US" sz="2400" dirty="0"/>
              <a:t>。（这里是等号，不是同余）</a:t>
            </a:r>
            <a:endParaRPr lang="en-US" altLang="zh-CN" sz="2400" dirty="0"/>
          </a:p>
          <a:p>
            <a:r>
              <a:rPr lang="en-US" altLang="zh-CN" dirty="0"/>
              <a:t>1&lt;=n&lt;=500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910A2F-5506-4463-923F-DFAEEA6FEBEF}"/>
              </a:ext>
            </a:extLst>
          </p:cNvPr>
          <p:cNvSpPr txBox="1"/>
          <p:nvPr/>
        </p:nvSpPr>
        <p:spPr>
          <a:xfrm>
            <a:off x="1295402" y="5805265"/>
            <a:ext cx="5808711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AGC027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中国剩余定理</a:t>
            </a:r>
            <a:r>
              <a:rPr lang="en-US" altLang="zh-CN" dirty="0"/>
              <a:t>-</a:t>
            </a:r>
            <a:r>
              <a:rPr lang="en-US" altLang="zh-CN" dirty="0" err="1"/>
              <a:t>cont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，求出非负整数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的最小值或输出无解。</a:t>
                </a:r>
                <a:endParaRPr lang="en-US" altLang="zh-CN" dirty="0"/>
              </a:p>
              <a:p>
                <a:r>
                  <a:rPr lang="zh-CN" altLang="en-US" dirty="0"/>
                  <a:t>对每个质因子分别考虑？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5CAD0-5EA2-4ED8-9BD2-1F77CA92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Modulo Matrix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54A84-9E06-4DF9-B966-474FC4AD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如何使得</a:t>
            </a:r>
            <a:r>
              <a:rPr lang="en-US" altLang="zh-CN" dirty="0"/>
              <a:t>max mod min</a:t>
            </a:r>
            <a:r>
              <a:rPr lang="zh-CN" altLang="en-US" dirty="0"/>
              <a:t>为常数？</a:t>
            </a:r>
            <a:endParaRPr lang="en-US" altLang="zh-CN" dirty="0"/>
          </a:p>
          <a:p>
            <a:r>
              <a:rPr lang="zh-CN" altLang="en-US" dirty="0"/>
              <a:t>考虑将棋盘黑白染色，在黑格上填上一些不同的数，在白格上填上周围的数的</a:t>
            </a:r>
            <a:r>
              <a:rPr lang="en-US" altLang="zh-CN" dirty="0"/>
              <a:t>lcm</a:t>
            </a:r>
            <a:r>
              <a:rPr lang="zh-CN" altLang="en-US" dirty="0"/>
              <a:t>的一个倍数</a:t>
            </a:r>
            <a:r>
              <a:rPr lang="en-US" altLang="zh-CN" dirty="0"/>
              <a:t>+1</a:t>
            </a:r>
            <a:r>
              <a:rPr lang="zh-CN" altLang="en-US" dirty="0"/>
              <a:t>，大功告成。</a:t>
            </a:r>
            <a:endParaRPr lang="en-US" altLang="zh-CN" dirty="0"/>
          </a:p>
          <a:p>
            <a:r>
              <a:rPr lang="zh-CN" altLang="en-US" dirty="0"/>
              <a:t>一种简单的填黑格方法是全填不同质数，但是这样显然超出了</a:t>
            </a:r>
            <a:r>
              <a:rPr lang="en-US" altLang="zh-CN" dirty="0"/>
              <a:t>1e15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8F1E12-ACC2-47BF-918F-8C96DA36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28" y="3501009"/>
            <a:ext cx="3096344" cy="31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5CAD0-5EA2-4ED8-9BD2-1F77CA92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Modulo Matrix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54A84-9E06-4DF9-B966-474FC4AD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考虑在每个黑格上填上两个质数之积。</a:t>
            </a:r>
            <a:endParaRPr lang="en-US" altLang="zh-CN" dirty="0"/>
          </a:p>
          <a:p>
            <a:r>
              <a:rPr lang="zh-CN" altLang="en-US" dirty="0"/>
              <a:t>如图，在每条对角线上各选取一个质数，黑格上填上两种方向对角线上质数的乘积。这样每个白格的值就是四个小质数的乘积</a:t>
            </a:r>
            <a:r>
              <a:rPr lang="en-US" altLang="zh-CN" dirty="0"/>
              <a:t>+1</a:t>
            </a:r>
            <a:r>
              <a:rPr lang="zh-CN" altLang="en-US" dirty="0"/>
              <a:t>，可以通过。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E7716A-8CF4-4A99-8AD7-D9FB42E9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3668688"/>
            <a:ext cx="9002213" cy="25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对于整数</a:t>
            </a:r>
            <a:r>
              <a:rPr lang="en-US" altLang="zh-CN" dirty="0"/>
              <a:t>n</a:t>
            </a:r>
            <a:r>
              <a:rPr lang="zh-CN" altLang="en-US" dirty="0"/>
              <a:t>，求出它质因子次数的最小值。</a:t>
            </a:r>
            <a:endParaRPr lang="en-US" altLang="zh-CN" dirty="0"/>
          </a:p>
          <a:p>
            <a:r>
              <a:rPr lang="en-US" altLang="zh-CN" dirty="0"/>
              <a:t>n&lt;=10^50</a:t>
            </a:r>
            <a:r>
              <a:rPr lang="zh-CN" altLang="en-US" dirty="0"/>
              <a:t>。（假设大家有高精度）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5913854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分解不超过</a:t>
            </a:r>
            <a:r>
              <a:rPr lang="en-US" altLang="zh-CN" dirty="0"/>
              <a:t>n^0.2</a:t>
            </a:r>
            <a:r>
              <a:rPr lang="zh-CN" altLang="en-US" dirty="0"/>
              <a:t>的质因子。剩下不超过</a:t>
            </a:r>
            <a:r>
              <a:rPr lang="en-US" altLang="zh-CN" dirty="0"/>
              <a:t>4</a:t>
            </a:r>
            <a:r>
              <a:rPr lang="zh-CN" altLang="en-US" dirty="0"/>
              <a:t>个质因数。</a:t>
            </a:r>
            <a:endParaRPr lang="en-US" altLang="zh-CN" dirty="0"/>
          </a:p>
          <a:p>
            <a:r>
              <a:rPr lang="en-US" altLang="zh-CN" dirty="0"/>
              <a:t>Pollard rho</a:t>
            </a:r>
            <a:r>
              <a:rPr lang="zh-CN" altLang="en-US" dirty="0"/>
              <a:t>。</a:t>
            </a:r>
            <a:r>
              <a:rPr lang="en-US" altLang="zh-CN" dirty="0"/>
              <a:t>n^0.1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8841051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为如下定义的斐波那契数：</a:t>
            </a:r>
            <a:r>
              <a:rPr lang="en-US" altLang="zh-CN" dirty="0"/>
              <a:t>F[0]=0</a:t>
            </a:r>
            <a:r>
              <a:rPr lang="zh-CN" altLang="en-US" dirty="0"/>
              <a:t>，</a:t>
            </a:r>
            <a:r>
              <a:rPr lang="en-US" altLang="zh-CN" dirty="0"/>
              <a:t>F[1]=1</a:t>
            </a:r>
            <a:r>
              <a:rPr lang="zh-CN" altLang="en-US" dirty="0"/>
              <a:t>，</a:t>
            </a:r>
            <a:r>
              <a:rPr lang="en-US" altLang="zh-CN" dirty="0"/>
              <a:t>F[n]=F[n-1]+F[n-2]</a:t>
            </a:r>
          </a:p>
          <a:p>
            <a:r>
              <a:rPr lang="zh-CN" altLang="en-US" dirty="0"/>
              <a:t>给</a:t>
            </a:r>
            <a:r>
              <a:rPr lang="en-US" altLang="zh-CN" dirty="0"/>
              <a:t>T</a:t>
            </a:r>
            <a:r>
              <a:rPr lang="zh-CN" altLang="en-US" dirty="0"/>
              <a:t>组询问，每次给</a:t>
            </a:r>
            <a:r>
              <a:rPr lang="en-US" altLang="zh-CN" dirty="0"/>
              <a:t>n,a1,a2,b1,b2,mod</a:t>
            </a:r>
            <a:r>
              <a:rPr lang="zh-CN" altLang="en-US" dirty="0"/>
              <a:t>，求</a:t>
            </a:r>
            <a:br>
              <a:rPr lang="en-US" altLang="zh-CN" dirty="0"/>
            </a:br>
            <a:r>
              <a:rPr lang="en-US" altLang="zh-CN" dirty="0" err="1"/>
              <a:t>gcd</a:t>
            </a:r>
            <a:r>
              <a:rPr lang="en-US" altLang="zh-CN" dirty="0"/>
              <a:t>(a1*F[n]+a2*F[n+1],b1*F[n]+b2*F[n+1])%mod</a:t>
            </a:r>
          </a:p>
          <a:p>
            <a:r>
              <a:rPr lang="en-US" altLang="zh-CN" dirty="0"/>
              <a:t>T&lt;=10^5</a:t>
            </a:r>
            <a:r>
              <a:rPr lang="zh-CN" altLang="en-US" dirty="0"/>
              <a:t>，</a:t>
            </a:r>
            <a:r>
              <a:rPr lang="en-US" altLang="zh-CN" dirty="0"/>
              <a:t>0&lt;=N&lt;=10^15</a:t>
            </a:r>
            <a:r>
              <a:rPr lang="zh-CN" altLang="en-US" dirty="0"/>
              <a:t>，</a:t>
            </a:r>
            <a:r>
              <a:rPr lang="en-US" altLang="zh-CN" dirty="0"/>
              <a:t>0&lt;=a1,a2,b1,b2&lt;=1000</a:t>
            </a:r>
            <a:r>
              <a:rPr lang="zh-CN" altLang="en-US" dirty="0"/>
              <a:t>，</a:t>
            </a:r>
            <a:r>
              <a:rPr lang="en-US" altLang="zh-CN" dirty="0"/>
              <a:t>1&lt;=mod&lt;=10^9</a:t>
            </a:r>
          </a:p>
        </p:txBody>
      </p:sp>
    </p:spTree>
    <p:extLst>
      <p:ext uri="{BB962C8B-B14F-4D97-AF65-F5344CB8AC3E}">
        <p14:creationId xmlns:p14="http://schemas.microsoft.com/office/powerpoint/2010/main" val="2085966653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313A-16B4-48D0-AC21-EEEDEED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67D79-FE31-4AE6-A075-30262EE5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gcd</a:t>
            </a:r>
            <a:r>
              <a:rPr lang="en-US" altLang="zh-CN" dirty="0"/>
              <a:t>(a1*F[n]+a2*F[n+1],b1*F[n]+b2*F[n+1])</a:t>
            </a:r>
          </a:p>
          <a:p>
            <a:r>
              <a:rPr lang="zh-CN" altLang="en-US" dirty="0"/>
              <a:t>考虑先干掉一个变量，设</a:t>
            </a:r>
            <a:r>
              <a:rPr lang="en-US" altLang="zh-CN" dirty="0"/>
              <a:t>a2=p*b2+q</a:t>
            </a:r>
          </a:p>
          <a:p>
            <a:r>
              <a:rPr lang="zh-CN" altLang="en-US" dirty="0"/>
              <a:t>原式</a:t>
            </a:r>
            <a:r>
              <a:rPr lang="en-US" altLang="zh-CN" dirty="0"/>
              <a:t>=</a:t>
            </a:r>
            <a:r>
              <a:rPr lang="en-US" altLang="zh-CN" dirty="0" err="1"/>
              <a:t>gcd</a:t>
            </a:r>
            <a:r>
              <a:rPr lang="en-US" altLang="zh-CN" dirty="0"/>
              <a:t>(b1*F[n]+b2*F[n+1],a1*F[n]+p*b2*F[n+1]+q*F[n+1])</a:t>
            </a:r>
            <a:br>
              <a:rPr lang="en-US" altLang="zh-CN" dirty="0"/>
            </a:br>
            <a:r>
              <a:rPr lang="zh-CN" altLang="en-US" dirty="0"/>
              <a:t>       </a:t>
            </a:r>
            <a:r>
              <a:rPr lang="en-US" altLang="zh-CN" dirty="0"/>
              <a:t>=</a:t>
            </a:r>
            <a:r>
              <a:rPr lang="en-US" altLang="zh-CN" dirty="0" err="1"/>
              <a:t>gcd</a:t>
            </a:r>
            <a:r>
              <a:rPr lang="en-US" altLang="zh-CN" dirty="0"/>
              <a:t>(b1*F[n]+b2*F[n+1],(a1-p*b1)*F[n]+q*F[n+1])</a:t>
            </a:r>
          </a:p>
          <a:p>
            <a:r>
              <a:rPr lang="zh-CN" altLang="en-US" dirty="0"/>
              <a:t>那么</a:t>
            </a:r>
            <a:r>
              <a:rPr lang="en-US" altLang="zh-CN" dirty="0"/>
              <a:t>(a2,b2)</a:t>
            </a:r>
            <a:r>
              <a:rPr lang="zh-CN" altLang="en-US" dirty="0"/>
              <a:t>变成了</a:t>
            </a:r>
            <a:r>
              <a:rPr lang="en-US" altLang="zh-CN" dirty="0"/>
              <a:t>(b2,a2%b2)</a:t>
            </a:r>
            <a:r>
              <a:rPr lang="zh-CN" altLang="en-US" dirty="0"/>
              <a:t>，按照求</a:t>
            </a:r>
            <a:r>
              <a:rPr lang="en-US" altLang="zh-CN" dirty="0" err="1"/>
              <a:t>gcd</a:t>
            </a:r>
            <a:r>
              <a:rPr lang="zh-CN" altLang="en-US" dirty="0"/>
              <a:t>的剧本迭代</a:t>
            </a:r>
            <a:r>
              <a:rPr lang="en-US" altLang="zh-CN" dirty="0"/>
              <a:t>O(log)</a:t>
            </a:r>
            <a:r>
              <a:rPr lang="zh-CN" altLang="en-US" dirty="0"/>
              <a:t>次就行了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6207393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8313A-16B4-48D0-AC21-EEEDEED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67D79-FE31-4AE6-A075-30262EE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4" y="1752598"/>
            <a:ext cx="10058400" cy="5105401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gcd</a:t>
            </a:r>
            <a:r>
              <a:rPr lang="en-US" altLang="zh-CN" dirty="0"/>
              <a:t>(a1*F[n]+a2*F[n+1],b1*F[n])</a:t>
            </a:r>
            <a:r>
              <a:rPr lang="zh-CN" altLang="en-US" dirty="0"/>
              <a:t>（现在没有</a:t>
            </a:r>
            <a:r>
              <a:rPr lang="en-US" altLang="zh-CN" dirty="0"/>
              <a:t>b2</a:t>
            </a:r>
            <a:r>
              <a:rPr lang="zh-CN" altLang="en-US" dirty="0"/>
              <a:t>了）</a:t>
            </a:r>
            <a:endParaRPr lang="en-US" altLang="zh-CN" dirty="0"/>
          </a:p>
          <a:p>
            <a:r>
              <a:rPr lang="zh-CN" altLang="en-US" dirty="0"/>
              <a:t>若</a:t>
            </a:r>
            <a:r>
              <a:rPr lang="en-US" altLang="zh-CN" dirty="0"/>
              <a:t>a2=0</a:t>
            </a:r>
            <a:r>
              <a:rPr lang="zh-CN" altLang="en-US" dirty="0"/>
              <a:t>，则上式</a:t>
            </a:r>
            <a:r>
              <a:rPr lang="en-US" altLang="zh-CN" dirty="0"/>
              <a:t>=</a:t>
            </a:r>
            <a:r>
              <a:rPr lang="en-US" altLang="zh-CN" dirty="0" err="1"/>
              <a:t>gcd</a:t>
            </a:r>
            <a:r>
              <a:rPr lang="en-US" altLang="zh-CN" dirty="0"/>
              <a:t>(a1,b1)*F[n]</a:t>
            </a:r>
            <a:r>
              <a:rPr lang="zh-CN" altLang="en-US" dirty="0"/>
              <a:t>。使用你喜爱的方式</a:t>
            </a:r>
            <a:r>
              <a:rPr lang="en-US" altLang="zh-CN" dirty="0"/>
              <a:t>O(log(n))</a:t>
            </a:r>
            <a:r>
              <a:rPr lang="zh-CN" altLang="en-US" dirty="0"/>
              <a:t>求</a:t>
            </a:r>
            <a:r>
              <a:rPr lang="en-US" altLang="zh-CN" dirty="0"/>
              <a:t>F[n]%MOD</a:t>
            </a:r>
            <a:r>
              <a:rPr lang="zh-CN" altLang="en-US" dirty="0"/>
              <a:t>即可。</a:t>
            </a:r>
            <a:endParaRPr lang="en-US" altLang="zh-CN" dirty="0"/>
          </a:p>
          <a:p>
            <a:r>
              <a:rPr lang="zh-CN" altLang="en-US" dirty="0"/>
              <a:t>否则的话，我们考虑先算</a:t>
            </a:r>
            <a:r>
              <a:rPr lang="en-US" altLang="zh-CN" dirty="0" err="1"/>
              <a:t>gcd</a:t>
            </a:r>
            <a:r>
              <a:rPr lang="en-US" altLang="zh-CN" dirty="0"/>
              <a:t>(F[n],a1*F[n]+a2*F[n+1])</a:t>
            </a:r>
            <a:r>
              <a:rPr lang="zh-CN" altLang="en-US" dirty="0"/>
              <a:t>，由于</a:t>
            </a:r>
            <a:r>
              <a:rPr lang="en-US" altLang="zh-CN" dirty="0"/>
              <a:t>F[n]</a:t>
            </a:r>
            <a:r>
              <a:rPr lang="zh-CN" altLang="en-US" dirty="0"/>
              <a:t>与</a:t>
            </a:r>
            <a:r>
              <a:rPr lang="en-US" altLang="zh-CN" dirty="0"/>
              <a:t>F[n+1]</a:t>
            </a:r>
            <a:r>
              <a:rPr lang="zh-CN" altLang="en-US" dirty="0"/>
              <a:t>互质，所以它就等于</a:t>
            </a:r>
            <a:r>
              <a:rPr lang="en-US" altLang="zh-CN" dirty="0" err="1"/>
              <a:t>gcd</a:t>
            </a:r>
            <a:r>
              <a:rPr lang="en-US" altLang="zh-CN" dirty="0"/>
              <a:t>(F[n],a2)=</a:t>
            </a:r>
            <a:r>
              <a:rPr lang="en-US" altLang="zh-CN" dirty="0" err="1"/>
              <a:t>gcd</a:t>
            </a:r>
            <a:r>
              <a:rPr lang="en-US" altLang="zh-CN" dirty="0"/>
              <a:t>(F[n]%a2,a2)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设这个数等于</a:t>
            </a:r>
            <a:r>
              <a:rPr lang="en-US" altLang="zh-CN" dirty="0"/>
              <a:t>g</a:t>
            </a:r>
            <a:r>
              <a:rPr lang="zh-CN" altLang="en-US" dirty="0"/>
              <a:t>，那么我们把</a:t>
            </a:r>
            <a:r>
              <a:rPr lang="en-US" altLang="zh-CN" dirty="0"/>
              <a:t>g</a:t>
            </a:r>
            <a:r>
              <a:rPr lang="zh-CN" altLang="en-US" dirty="0"/>
              <a:t>提出去，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/>
              <a:t>gcd</a:t>
            </a:r>
            <a:r>
              <a:rPr lang="en-US" altLang="zh-CN" dirty="0"/>
              <a:t>(a1*F[n]+a2*F[n+1],b1*F[n])</a:t>
            </a:r>
            <a:br>
              <a:rPr lang="en-US" altLang="zh-CN" dirty="0"/>
            </a:br>
            <a:r>
              <a:rPr lang="en-US" altLang="zh-CN" dirty="0"/>
              <a:t>=g*</a:t>
            </a:r>
            <a:r>
              <a:rPr lang="en-US" altLang="zh-CN" dirty="0" err="1"/>
              <a:t>gcd</a:t>
            </a:r>
            <a:r>
              <a:rPr lang="en-US" altLang="zh-CN" dirty="0"/>
              <a:t>((a1*F[n]+a2*F[n+1])/g,b1*F[n]/g)</a:t>
            </a:r>
            <a:br>
              <a:rPr lang="en-US" altLang="zh-CN" dirty="0"/>
            </a:br>
            <a:r>
              <a:rPr lang="en-US" altLang="zh-CN" dirty="0"/>
              <a:t>=g*</a:t>
            </a:r>
            <a:r>
              <a:rPr lang="en-US" altLang="zh-CN" dirty="0" err="1"/>
              <a:t>gcd</a:t>
            </a:r>
            <a:r>
              <a:rPr lang="en-US" altLang="zh-CN" dirty="0"/>
              <a:t>((a1*F[n]+a2*F[n+1])/g,b1) </a:t>
            </a:r>
            <a:r>
              <a:rPr lang="zh-CN" altLang="en-US" dirty="0"/>
              <a:t>（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 err="1"/>
              <a:t>gcd</a:t>
            </a:r>
            <a:r>
              <a:rPr lang="zh-CN" altLang="en-US" dirty="0"/>
              <a:t>，剩下的数肯定互质）</a:t>
            </a:r>
            <a:br>
              <a:rPr lang="en-US" altLang="zh-CN" dirty="0"/>
            </a:br>
            <a:r>
              <a:rPr lang="en-US" altLang="zh-CN" dirty="0"/>
              <a:t>=g*</a:t>
            </a:r>
            <a:r>
              <a:rPr lang="en-US" altLang="zh-CN" dirty="0" err="1"/>
              <a:t>gcd</a:t>
            </a:r>
            <a:r>
              <a:rPr lang="en-US" altLang="zh-CN" dirty="0"/>
              <a:t>(((a1*F[n]+a2*F[n+1])%(gb1))/g,b1)</a:t>
            </a:r>
          </a:p>
          <a:p>
            <a:r>
              <a:rPr lang="zh-CN" altLang="en-US" dirty="0"/>
              <a:t>搞完啦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9466599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给一个</a:t>
            </a:r>
            <a:r>
              <a:rPr lang="en-US" altLang="zh-CN" dirty="0"/>
              <a:t>n*m</a:t>
            </a:r>
            <a:r>
              <a:rPr lang="zh-CN" altLang="en-US" dirty="0"/>
              <a:t>的矩阵染</a:t>
            </a:r>
            <a:r>
              <a:rPr lang="en-US" altLang="zh-CN" dirty="0"/>
              <a:t>k</a:t>
            </a:r>
            <a:r>
              <a:rPr lang="zh-CN" altLang="en-US" dirty="0"/>
              <a:t>种颜色，交换两行两列可以变为相同的认为相同。</a:t>
            </a:r>
            <a:endParaRPr lang="en-US" altLang="zh-CN" dirty="0"/>
          </a:p>
          <a:p>
            <a:r>
              <a:rPr lang="zh-CN" altLang="en-US" dirty="0"/>
              <a:t>求方案数。</a:t>
            </a:r>
            <a:endParaRPr lang="en-US" altLang="zh-CN" dirty="0"/>
          </a:p>
          <a:p>
            <a:r>
              <a:rPr lang="en-US" altLang="zh-CN" dirty="0"/>
              <a:t>n*m&lt;=2000</a:t>
            </a:r>
            <a:r>
              <a:rPr lang="zh-CN" altLang="en-US" dirty="0"/>
              <a:t>，</a:t>
            </a:r>
            <a:r>
              <a:rPr lang="en-US" altLang="zh-CN" dirty="0"/>
              <a:t>1&lt;=k&lt;=10^9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8809990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601E2-BB10-4115-B709-D849F39D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D693C-BD9B-4561-815F-34885DC7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置换群显然是环一个排列列一个排列。</a:t>
            </a:r>
            <a:endParaRPr lang="en-US" altLang="zh-CN" dirty="0"/>
          </a:p>
          <a:p>
            <a:r>
              <a:rPr lang="zh-CN" altLang="en-US" dirty="0"/>
              <a:t>设</a:t>
            </a:r>
            <a:r>
              <a:rPr lang="en-US" altLang="zh-CN" dirty="0"/>
              <a:t>n&lt;=m</a:t>
            </a:r>
            <a:r>
              <a:rPr lang="zh-CN" altLang="en-US" dirty="0"/>
              <a:t>，那么</a:t>
            </a:r>
            <a:r>
              <a:rPr lang="en-US" altLang="zh-CN" dirty="0"/>
              <a:t>n&lt;=44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两个环会产生</a:t>
            </a:r>
            <a:r>
              <a:rPr lang="en-US" altLang="zh-CN" dirty="0"/>
              <a:t>lcm</a:t>
            </a:r>
            <a:r>
              <a:rPr lang="zh-CN" altLang="en-US" dirty="0"/>
              <a:t>个环。</a:t>
            </a:r>
            <a:endParaRPr lang="en-US" altLang="zh-CN" dirty="0"/>
          </a:p>
          <a:p>
            <a:r>
              <a:rPr lang="zh-CN" altLang="en-US" dirty="0"/>
              <a:t>枚举行排列的划分，列排列</a:t>
            </a:r>
            <a:r>
              <a:rPr lang="en-US" altLang="zh-CN" dirty="0" err="1"/>
              <a:t>dp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78272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80C5-481A-4DA3-AC77-BBD5B3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中国剩余定理</a:t>
            </a:r>
            <a:r>
              <a:rPr lang="en-US" altLang="zh-CN" dirty="0"/>
              <a:t>-</a:t>
            </a:r>
            <a:r>
              <a:rPr lang="en-US" altLang="zh-CN" dirty="0" err="1"/>
              <a:t>cont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，求出非负整数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的最小值或输出无解。</a:t>
                </a:r>
                <a:endParaRPr lang="en-US" altLang="zh-CN" dirty="0"/>
              </a:p>
              <a:p>
                <a:r>
                  <a:rPr lang="zh-CN" altLang="en-US" dirty="0"/>
                  <a:t>事实上我们可以直接合并两个同余方程！</a:t>
                </a:r>
                <a:endParaRPr lang="en-US" altLang="zh-CN" dirty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，我们就有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𝑙𝑐𝑚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，我们只需要求出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𝑡𝑞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。解同余方程即可。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F760-AD88-4F52-8ABB-A7765B141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1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自然插图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28_TF03431377" id="{F905887C-0BAF-4072-9E9C-D973DFA3C32B}" vid="{BADEEABA-7C18-415B-9EF8-856F7990EB74}"/>
    </a:ext>
  </a:extLst>
</a:theme>
</file>

<file path=ppt/theme/theme2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办公室主题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自然演示，插画式风景设计方案（宽屏）</Template>
  <TotalTime>1367</TotalTime>
  <Words>7060</Words>
  <Application>Microsoft Office PowerPoint</Application>
  <PresentationFormat>宽屏</PresentationFormat>
  <Paragraphs>363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5" baseType="lpstr">
      <vt:lpstr>Salesforce Sans</vt:lpstr>
      <vt:lpstr>微软雅黑</vt:lpstr>
      <vt:lpstr>Arial</vt:lpstr>
      <vt:lpstr>Calibri</vt:lpstr>
      <vt:lpstr>Cambria Math</vt:lpstr>
      <vt:lpstr>Segoe Print</vt:lpstr>
      <vt:lpstr>自然插图 16x9</vt:lpstr>
      <vt:lpstr>数学问题</vt:lpstr>
      <vt:lpstr>数论是啥</vt:lpstr>
      <vt:lpstr>埃筛、欧拉筛</vt:lpstr>
      <vt:lpstr>中国剩余定理</vt:lpstr>
      <vt:lpstr>扩展欧几里得</vt:lpstr>
      <vt:lpstr>解同余方程</vt:lpstr>
      <vt:lpstr>(扩展)欧拉定理</vt:lpstr>
      <vt:lpstr>中国剩余定理-cont</vt:lpstr>
      <vt:lpstr>中国剩余定理-cont</vt:lpstr>
      <vt:lpstr>原根</vt:lpstr>
      <vt:lpstr>阶</vt:lpstr>
      <vt:lpstr>BSGS</vt:lpstr>
      <vt:lpstr>K次剩余</vt:lpstr>
      <vt:lpstr>Miller Rabin</vt:lpstr>
      <vt:lpstr>Miller Rabin</vt:lpstr>
      <vt:lpstr>Pollard Rho</vt:lpstr>
      <vt:lpstr>Pollard Rho</vt:lpstr>
      <vt:lpstr>整除与根号</vt:lpstr>
      <vt:lpstr>莫比乌斯反演</vt:lpstr>
      <vt:lpstr>例题</vt:lpstr>
      <vt:lpstr>例题</vt:lpstr>
      <vt:lpstr>杜教筛</vt:lpstr>
      <vt:lpstr>杜教筛</vt:lpstr>
      <vt:lpstr>PowerPoint 演示文稿</vt:lpstr>
      <vt:lpstr>杜教筛</vt:lpstr>
      <vt:lpstr>例题</vt:lpstr>
      <vt:lpstr>例题</vt:lpstr>
      <vt:lpstr>Min-25筛</vt:lpstr>
      <vt:lpstr>Min-25筛</vt:lpstr>
      <vt:lpstr>PowerPoint 演示文稿</vt:lpstr>
      <vt:lpstr>生成函数是啥</vt:lpstr>
      <vt:lpstr>生成函数的运算</vt:lpstr>
      <vt:lpstr>生成函数的运算</vt:lpstr>
      <vt:lpstr>生成函数的运算</vt:lpstr>
      <vt:lpstr>多项式是啥</vt:lpstr>
      <vt:lpstr>多项式基本运算</vt:lpstr>
      <vt:lpstr>mtt</vt:lpstr>
      <vt:lpstr>多项式基本运算</vt:lpstr>
      <vt:lpstr>多项式基本运算</vt:lpstr>
      <vt:lpstr>多项式基本运算</vt:lpstr>
      <vt:lpstr>多项式基本运算</vt:lpstr>
      <vt:lpstr>多项式基本运算</vt:lpstr>
      <vt:lpstr>例题</vt:lpstr>
      <vt:lpstr>例题</vt:lpstr>
      <vt:lpstr>多项式基本运算</vt:lpstr>
      <vt:lpstr>多项式基本运算</vt:lpstr>
      <vt:lpstr>多项式基本运算</vt:lpstr>
      <vt:lpstr>概率生成函数</vt:lpstr>
      <vt:lpstr>集合幂级数</vt:lpstr>
      <vt:lpstr>集合幂级数</vt:lpstr>
      <vt:lpstr>集合幂级数</vt:lpstr>
      <vt:lpstr>集合幂级数</vt:lpstr>
      <vt:lpstr>集合幂级数</vt:lpstr>
      <vt:lpstr>PowerPoint 演示文稿</vt:lpstr>
      <vt:lpstr>置换群</vt:lpstr>
      <vt:lpstr>Burnside &amp; Polya</vt:lpstr>
      <vt:lpstr>求行列式</vt:lpstr>
      <vt:lpstr>矩阵树定理</vt:lpstr>
      <vt:lpstr>线性递推数列</vt:lpstr>
      <vt:lpstr>线性递推数列</vt:lpstr>
      <vt:lpstr>线性递推数列</vt:lpstr>
      <vt:lpstr>线性递推数列</vt:lpstr>
      <vt:lpstr>Break</vt:lpstr>
      <vt:lpstr>例题</vt:lpstr>
      <vt:lpstr>例题</vt:lpstr>
      <vt:lpstr>例题</vt:lpstr>
      <vt:lpstr>例题</vt:lpstr>
      <vt:lpstr>例题</vt:lpstr>
      <vt:lpstr>例题</vt:lpstr>
      <vt:lpstr>例题</vt:lpstr>
      <vt:lpstr>例题</vt:lpstr>
      <vt:lpstr>One Third</vt:lpstr>
      <vt:lpstr>One Third</vt:lpstr>
      <vt:lpstr>One Third</vt:lpstr>
      <vt:lpstr>Traffic Blights</vt:lpstr>
      <vt:lpstr>Traffic Blights</vt:lpstr>
      <vt:lpstr>Traffic Blights</vt:lpstr>
      <vt:lpstr>Traffic Blights</vt:lpstr>
      <vt:lpstr>Modulo Matrix</vt:lpstr>
      <vt:lpstr>Modulo Matrix</vt:lpstr>
      <vt:lpstr>Modulo Matrix</vt:lpstr>
      <vt:lpstr>例题</vt:lpstr>
      <vt:lpstr>例题</vt:lpstr>
      <vt:lpstr>例题</vt:lpstr>
      <vt:lpstr>例题</vt:lpstr>
      <vt:lpstr>例题</vt:lpstr>
      <vt:lpstr>例题</vt:lpstr>
      <vt:lpstr>例题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数学选讲</dc:title>
  <dc:creator>钟 子谦</dc:creator>
  <cp:lastModifiedBy>钟 子谦</cp:lastModifiedBy>
  <cp:revision>82</cp:revision>
  <dcterms:created xsi:type="dcterms:W3CDTF">2019-08-13T00:00:46Z</dcterms:created>
  <dcterms:modified xsi:type="dcterms:W3CDTF">2019-10-01T10:35:55Z</dcterms:modified>
</cp:coreProperties>
</file>